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sldIdLst>
    <p:sldId id="256" r:id="rId2"/>
    <p:sldId id="274" r:id="rId3"/>
    <p:sldId id="257" r:id="rId4"/>
    <p:sldId id="258" r:id="rId5"/>
    <p:sldId id="260" r:id="rId6"/>
    <p:sldId id="259" r:id="rId7"/>
    <p:sldId id="261" r:id="rId8"/>
    <p:sldId id="262" r:id="rId9"/>
    <p:sldId id="263" r:id="rId10"/>
    <p:sldId id="264" r:id="rId11"/>
    <p:sldId id="265" r:id="rId12"/>
    <p:sldId id="279" r:id="rId13"/>
    <p:sldId id="266" r:id="rId14"/>
    <p:sldId id="267" r:id="rId15"/>
    <p:sldId id="268" r:id="rId16"/>
    <p:sldId id="269" r:id="rId17"/>
    <p:sldId id="276" r:id="rId18"/>
    <p:sldId id="278" r:id="rId19"/>
    <p:sldId id="277" r:id="rId20"/>
    <p:sldId id="270" r:id="rId21"/>
    <p:sldId id="271"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8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28" d="100"/>
          <a:sy n="128" d="100"/>
        </p:scale>
        <p:origin x="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BEA24-EB35-4B80-B008-2BAFE6912BA3}" type="datetimeFigureOut">
              <a:rPr lang="en-US" smtClean="0"/>
              <a:t>10/13/21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26333-678E-4AAF-A9F1-AACB6355842C}" type="slidenum">
              <a:rPr lang="en-US" smtClean="0"/>
              <a:t>‹#›</a:t>
            </a:fld>
            <a:endParaRPr lang="en-US"/>
          </a:p>
        </p:txBody>
      </p:sp>
    </p:spTree>
    <p:extLst>
      <p:ext uri="{BB962C8B-B14F-4D97-AF65-F5344CB8AC3E}">
        <p14:creationId xmlns:p14="http://schemas.microsoft.com/office/powerpoint/2010/main" val="1387027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4E3C72-CEDE-453C-9313-193A61A629D0}" type="datetime1">
              <a:rPr lang="en-US" smtClean="0"/>
              <a:t>10/13/21</a:t>
            </a:fld>
            <a:endParaRPr lang="en-US"/>
          </a:p>
        </p:txBody>
      </p:sp>
      <p:sp>
        <p:nvSpPr>
          <p:cNvPr id="5" name="Footer Placeholder 4"/>
          <p:cNvSpPr>
            <a:spLocks noGrp="1"/>
          </p:cNvSpPr>
          <p:nvPr>
            <p:ph type="ftr" sz="quarter" idx="11"/>
          </p:nvPr>
        </p:nvSpPr>
        <p:spPr/>
        <p:txBody>
          <a:bodyPr/>
          <a:lstStyle/>
          <a:p>
            <a:r>
              <a:rPr lang="en-US"/>
              <a:t>SHORTWAY 2020</a:t>
            </a:r>
          </a:p>
        </p:txBody>
      </p:sp>
      <p:sp>
        <p:nvSpPr>
          <p:cNvPr id="6" name="Slide Number Placeholder 5"/>
          <p:cNvSpPr>
            <a:spLocks noGrp="1"/>
          </p:cNvSpPr>
          <p:nvPr>
            <p:ph type="sldNum" sz="quarter" idx="12"/>
          </p:nvPr>
        </p:nvSpPr>
        <p:spPr/>
        <p:txBody>
          <a:bodyPr/>
          <a:lstStyle/>
          <a:p>
            <a:fld id="{169C0C1B-25C3-402B-8069-B3F0976BCA4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62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EE4E7F-6FC2-4ECA-92D7-4F34A3FD4099}" type="datetime1">
              <a:rPr lang="en-US" smtClean="0"/>
              <a:t>10/13/21</a:t>
            </a:fld>
            <a:endParaRPr lang="en-US"/>
          </a:p>
        </p:txBody>
      </p:sp>
      <p:sp>
        <p:nvSpPr>
          <p:cNvPr id="5" name="Footer Placeholder 4"/>
          <p:cNvSpPr>
            <a:spLocks noGrp="1"/>
          </p:cNvSpPr>
          <p:nvPr>
            <p:ph type="ftr" sz="quarter" idx="11"/>
          </p:nvPr>
        </p:nvSpPr>
        <p:spPr/>
        <p:txBody>
          <a:bodyPr/>
          <a:lstStyle/>
          <a:p>
            <a:r>
              <a:rPr lang="en-US"/>
              <a:t>SHORTWAY 2020</a:t>
            </a:r>
          </a:p>
        </p:txBody>
      </p:sp>
      <p:sp>
        <p:nvSpPr>
          <p:cNvPr id="6" name="Slide Number Placeholder 5"/>
          <p:cNvSpPr>
            <a:spLocks noGrp="1"/>
          </p:cNvSpPr>
          <p:nvPr>
            <p:ph type="sldNum" sz="quarter" idx="12"/>
          </p:nvPr>
        </p:nvSpPr>
        <p:spPr/>
        <p:txBody>
          <a:bodyPr/>
          <a:lstStyle/>
          <a:p>
            <a:fld id="{169C0C1B-25C3-402B-8069-B3F0976BCA4A}" type="slidenum">
              <a:rPr lang="en-US" smtClean="0"/>
              <a:t>‹#›</a:t>
            </a:fld>
            <a:endParaRPr lang="en-US"/>
          </a:p>
        </p:txBody>
      </p:sp>
    </p:spTree>
    <p:extLst>
      <p:ext uri="{BB962C8B-B14F-4D97-AF65-F5344CB8AC3E}">
        <p14:creationId xmlns:p14="http://schemas.microsoft.com/office/powerpoint/2010/main" val="45593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5FFD34-5CC1-43B5-8552-50A2CC70CE7F}" type="datetime1">
              <a:rPr lang="en-US" smtClean="0"/>
              <a:t>10/13/21</a:t>
            </a:fld>
            <a:endParaRPr lang="en-US"/>
          </a:p>
        </p:txBody>
      </p:sp>
      <p:sp>
        <p:nvSpPr>
          <p:cNvPr id="5" name="Footer Placeholder 4"/>
          <p:cNvSpPr>
            <a:spLocks noGrp="1"/>
          </p:cNvSpPr>
          <p:nvPr>
            <p:ph type="ftr" sz="quarter" idx="11"/>
          </p:nvPr>
        </p:nvSpPr>
        <p:spPr/>
        <p:txBody>
          <a:bodyPr/>
          <a:lstStyle/>
          <a:p>
            <a:r>
              <a:rPr lang="en-US"/>
              <a:t>SHORTWAY 2020</a:t>
            </a:r>
          </a:p>
        </p:txBody>
      </p:sp>
      <p:sp>
        <p:nvSpPr>
          <p:cNvPr id="6" name="Slide Number Placeholder 5"/>
          <p:cNvSpPr>
            <a:spLocks noGrp="1"/>
          </p:cNvSpPr>
          <p:nvPr>
            <p:ph type="sldNum" sz="quarter" idx="12"/>
          </p:nvPr>
        </p:nvSpPr>
        <p:spPr/>
        <p:txBody>
          <a:bodyPr/>
          <a:lstStyle/>
          <a:p>
            <a:fld id="{169C0C1B-25C3-402B-8069-B3F0976BCA4A}" type="slidenum">
              <a:rPr lang="en-US" smtClean="0"/>
              <a:t>‹#›</a:t>
            </a:fld>
            <a:endParaRPr lang="en-US"/>
          </a:p>
        </p:txBody>
      </p:sp>
    </p:spTree>
    <p:extLst>
      <p:ext uri="{BB962C8B-B14F-4D97-AF65-F5344CB8AC3E}">
        <p14:creationId xmlns:p14="http://schemas.microsoft.com/office/powerpoint/2010/main" val="65147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6DA7A3-0E7B-41E2-B4BC-802B74112B6D}" type="datetime1">
              <a:rPr lang="en-US" smtClean="0"/>
              <a:t>10/13/21</a:t>
            </a:fld>
            <a:endParaRPr lang="en-US"/>
          </a:p>
        </p:txBody>
      </p:sp>
      <p:sp>
        <p:nvSpPr>
          <p:cNvPr id="5" name="Footer Placeholder 4"/>
          <p:cNvSpPr>
            <a:spLocks noGrp="1"/>
          </p:cNvSpPr>
          <p:nvPr>
            <p:ph type="ftr" sz="quarter" idx="11"/>
          </p:nvPr>
        </p:nvSpPr>
        <p:spPr/>
        <p:txBody>
          <a:bodyPr/>
          <a:lstStyle/>
          <a:p>
            <a:r>
              <a:rPr lang="en-US"/>
              <a:t>SHORTWAY 2020</a:t>
            </a:r>
          </a:p>
        </p:txBody>
      </p:sp>
      <p:sp>
        <p:nvSpPr>
          <p:cNvPr id="6" name="Slide Number Placeholder 5"/>
          <p:cNvSpPr>
            <a:spLocks noGrp="1"/>
          </p:cNvSpPr>
          <p:nvPr>
            <p:ph type="sldNum" sz="quarter" idx="12"/>
          </p:nvPr>
        </p:nvSpPr>
        <p:spPr/>
        <p:txBody>
          <a:bodyPr/>
          <a:lstStyle/>
          <a:p>
            <a:fld id="{169C0C1B-25C3-402B-8069-B3F0976BCA4A}" type="slidenum">
              <a:rPr lang="en-US" smtClean="0"/>
              <a:t>‹#›</a:t>
            </a:fld>
            <a:endParaRPr lang="en-US"/>
          </a:p>
        </p:txBody>
      </p:sp>
    </p:spTree>
    <p:extLst>
      <p:ext uri="{BB962C8B-B14F-4D97-AF65-F5344CB8AC3E}">
        <p14:creationId xmlns:p14="http://schemas.microsoft.com/office/powerpoint/2010/main" val="1906824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85652B-EF65-4AB6-82E0-AC191A554974}" type="datetime1">
              <a:rPr lang="en-US" smtClean="0"/>
              <a:t>10/13/21</a:t>
            </a:fld>
            <a:endParaRPr lang="en-US"/>
          </a:p>
        </p:txBody>
      </p:sp>
      <p:sp>
        <p:nvSpPr>
          <p:cNvPr id="5" name="Footer Placeholder 4"/>
          <p:cNvSpPr>
            <a:spLocks noGrp="1"/>
          </p:cNvSpPr>
          <p:nvPr>
            <p:ph type="ftr" sz="quarter" idx="11"/>
          </p:nvPr>
        </p:nvSpPr>
        <p:spPr/>
        <p:txBody>
          <a:bodyPr/>
          <a:lstStyle/>
          <a:p>
            <a:r>
              <a:rPr lang="en-US"/>
              <a:t>SHORTWAY 2020</a:t>
            </a:r>
          </a:p>
        </p:txBody>
      </p:sp>
      <p:sp>
        <p:nvSpPr>
          <p:cNvPr id="6" name="Slide Number Placeholder 5"/>
          <p:cNvSpPr>
            <a:spLocks noGrp="1"/>
          </p:cNvSpPr>
          <p:nvPr>
            <p:ph type="sldNum" sz="quarter" idx="12"/>
          </p:nvPr>
        </p:nvSpPr>
        <p:spPr/>
        <p:txBody>
          <a:bodyPr/>
          <a:lstStyle/>
          <a:p>
            <a:fld id="{169C0C1B-25C3-402B-8069-B3F0976BCA4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118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1801C-72DF-4A68-8E91-E93492A9711D}" type="datetime1">
              <a:rPr lang="en-US" smtClean="0"/>
              <a:t>10/13/21</a:t>
            </a:fld>
            <a:endParaRPr lang="en-US"/>
          </a:p>
        </p:txBody>
      </p:sp>
      <p:sp>
        <p:nvSpPr>
          <p:cNvPr id="6" name="Footer Placeholder 5"/>
          <p:cNvSpPr>
            <a:spLocks noGrp="1"/>
          </p:cNvSpPr>
          <p:nvPr>
            <p:ph type="ftr" sz="quarter" idx="11"/>
          </p:nvPr>
        </p:nvSpPr>
        <p:spPr/>
        <p:txBody>
          <a:bodyPr/>
          <a:lstStyle/>
          <a:p>
            <a:r>
              <a:rPr lang="en-US"/>
              <a:t>SHORTWAY 2020</a:t>
            </a:r>
          </a:p>
        </p:txBody>
      </p:sp>
      <p:sp>
        <p:nvSpPr>
          <p:cNvPr id="7" name="Slide Number Placeholder 6"/>
          <p:cNvSpPr>
            <a:spLocks noGrp="1"/>
          </p:cNvSpPr>
          <p:nvPr>
            <p:ph type="sldNum" sz="quarter" idx="12"/>
          </p:nvPr>
        </p:nvSpPr>
        <p:spPr/>
        <p:txBody>
          <a:bodyPr/>
          <a:lstStyle/>
          <a:p>
            <a:fld id="{169C0C1B-25C3-402B-8069-B3F0976BCA4A}" type="slidenum">
              <a:rPr lang="en-US" smtClean="0"/>
              <a:t>‹#›</a:t>
            </a:fld>
            <a:endParaRPr lang="en-US"/>
          </a:p>
        </p:txBody>
      </p:sp>
    </p:spTree>
    <p:extLst>
      <p:ext uri="{BB962C8B-B14F-4D97-AF65-F5344CB8AC3E}">
        <p14:creationId xmlns:p14="http://schemas.microsoft.com/office/powerpoint/2010/main" val="86155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6360D2-91FF-485B-BC99-DB22307A0DD0}" type="datetime1">
              <a:rPr lang="en-US" smtClean="0"/>
              <a:t>10/13/21</a:t>
            </a:fld>
            <a:endParaRPr lang="en-US"/>
          </a:p>
        </p:txBody>
      </p:sp>
      <p:sp>
        <p:nvSpPr>
          <p:cNvPr id="8" name="Footer Placeholder 7"/>
          <p:cNvSpPr>
            <a:spLocks noGrp="1"/>
          </p:cNvSpPr>
          <p:nvPr>
            <p:ph type="ftr" sz="quarter" idx="11"/>
          </p:nvPr>
        </p:nvSpPr>
        <p:spPr/>
        <p:txBody>
          <a:bodyPr/>
          <a:lstStyle/>
          <a:p>
            <a:r>
              <a:rPr lang="en-US"/>
              <a:t>SHORTWAY 2020</a:t>
            </a:r>
          </a:p>
        </p:txBody>
      </p:sp>
      <p:sp>
        <p:nvSpPr>
          <p:cNvPr id="9" name="Slide Number Placeholder 8"/>
          <p:cNvSpPr>
            <a:spLocks noGrp="1"/>
          </p:cNvSpPr>
          <p:nvPr>
            <p:ph type="sldNum" sz="quarter" idx="12"/>
          </p:nvPr>
        </p:nvSpPr>
        <p:spPr/>
        <p:txBody>
          <a:bodyPr/>
          <a:lstStyle/>
          <a:p>
            <a:fld id="{169C0C1B-25C3-402B-8069-B3F0976BCA4A}" type="slidenum">
              <a:rPr lang="en-US" smtClean="0"/>
              <a:t>‹#›</a:t>
            </a:fld>
            <a:endParaRPr lang="en-US"/>
          </a:p>
        </p:txBody>
      </p:sp>
    </p:spTree>
    <p:extLst>
      <p:ext uri="{BB962C8B-B14F-4D97-AF65-F5344CB8AC3E}">
        <p14:creationId xmlns:p14="http://schemas.microsoft.com/office/powerpoint/2010/main" val="856059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1CD91E-CFC6-40BF-857A-775BD6DCBACF}" type="datetime1">
              <a:rPr lang="en-US" smtClean="0"/>
              <a:t>10/13/21</a:t>
            </a:fld>
            <a:endParaRPr lang="en-US"/>
          </a:p>
        </p:txBody>
      </p:sp>
      <p:sp>
        <p:nvSpPr>
          <p:cNvPr id="4" name="Footer Placeholder 3"/>
          <p:cNvSpPr>
            <a:spLocks noGrp="1"/>
          </p:cNvSpPr>
          <p:nvPr>
            <p:ph type="ftr" sz="quarter" idx="11"/>
          </p:nvPr>
        </p:nvSpPr>
        <p:spPr/>
        <p:txBody>
          <a:bodyPr/>
          <a:lstStyle/>
          <a:p>
            <a:r>
              <a:rPr lang="en-US"/>
              <a:t>SHORTWAY 2020</a:t>
            </a:r>
          </a:p>
        </p:txBody>
      </p:sp>
      <p:sp>
        <p:nvSpPr>
          <p:cNvPr id="5" name="Slide Number Placeholder 4"/>
          <p:cNvSpPr>
            <a:spLocks noGrp="1"/>
          </p:cNvSpPr>
          <p:nvPr>
            <p:ph type="sldNum" sz="quarter" idx="12"/>
          </p:nvPr>
        </p:nvSpPr>
        <p:spPr/>
        <p:txBody>
          <a:bodyPr/>
          <a:lstStyle/>
          <a:p>
            <a:fld id="{169C0C1B-25C3-402B-8069-B3F0976BCA4A}" type="slidenum">
              <a:rPr lang="en-US" smtClean="0"/>
              <a:t>‹#›</a:t>
            </a:fld>
            <a:endParaRPr lang="en-US"/>
          </a:p>
        </p:txBody>
      </p:sp>
    </p:spTree>
    <p:extLst>
      <p:ext uri="{BB962C8B-B14F-4D97-AF65-F5344CB8AC3E}">
        <p14:creationId xmlns:p14="http://schemas.microsoft.com/office/powerpoint/2010/main" val="3905297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C23A9ED-DD60-4355-8FD8-AF8717B9D829}" type="datetime1">
              <a:rPr lang="en-US" smtClean="0"/>
              <a:t>10/13/21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SHORTWAY 2020</a:t>
            </a:r>
          </a:p>
        </p:txBody>
      </p:sp>
      <p:sp>
        <p:nvSpPr>
          <p:cNvPr id="9" name="Slide Number Placeholder 8"/>
          <p:cNvSpPr>
            <a:spLocks noGrp="1"/>
          </p:cNvSpPr>
          <p:nvPr>
            <p:ph type="sldNum" sz="quarter" idx="12"/>
          </p:nvPr>
        </p:nvSpPr>
        <p:spPr/>
        <p:txBody>
          <a:bodyPr/>
          <a:lstStyle/>
          <a:p>
            <a:fld id="{169C0C1B-25C3-402B-8069-B3F0976BCA4A}" type="slidenum">
              <a:rPr lang="en-US" smtClean="0"/>
              <a:t>‹#›</a:t>
            </a:fld>
            <a:endParaRPr lang="en-US"/>
          </a:p>
        </p:txBody>
      </p:sp>
    </p:spTree>
    <p:extLst>
      <p:ext uri="{BB962C8B-B14F-4D97-AF65-F5344CB8AC3E}">
        <p14:creationId xmlns:p14="http://schemas.microsoft.com/office/powerpoint/2010/main" val="184499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C69DD0B-CDF8-4ACA-8302-30420EE9D2EF}" type="datetime1">
              <a:rPr lang="en-US" smtClean="0"/>
              <a:t>10/13/21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SHORTWAY 2020</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69C0C1B-25C3-402B-8069-B3F0976BCA4A}" type="slidenum">
              <a:rPr lang="en-US" smtClean="0"/>
              <a:t>‹#›</a:t>
            </a:fld>
            <a:endParaRPr lang="en-US"/>
          </a:p>
        </p:txBody>
      </p:sp>
    </p:spTree>
    <p:extLst>
      <p:ext uri="{BB962C8B-B14F-4D97-AF65-F5344CB8AC3E}">
        <p14:creationId xmlns:p14="http://schemas.microsoft.com/office/powerpoint/2010/main" val="143770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7A9AB93-F2D5-4B77-B493-FB91882568E8}" type="datetime1">
              <a:rPr lang="en-US" smtClean="0"/>
              <a:t>10/13/21</a:t>
            </a:fld>
            <a:endParaRPr lang="en-US"/>
          </a:p>
        </p:txBody>
      </p:sp>
      <p:sp>
        <p:nvSpPr>
          <p:cNvPr id="6" name="Footer Placeholder 5"/>
          <p:cNvSpPr>
            <a:spLocks noGrp="1"/>
          </p:cNvSpPr>
          <p:nvPr>
            <p:ph type="ftr" sz="quarter" idx="11"/>
          </p:nvPr>
        </p:nvSpPr>
        <p:spPr/>
        <p:txBody>
          <a:bodyPr/>
          <a:lstStyle/>
          <a:p>
            <a:r>
              <a:rPr lang="en-US"/>
              <a:t>SHORTWAY 2020</a:t>
            </a:r>
          </a:p>
        </p:txBody>
      </p:sp>
      <p:sp>
        <p:nvSpPr>
          <p:cNvPr id="7" name="Slide Number Placeholder 6"/>
          <p:cNvSpPr>
            <a:spLocks noGrp="1"/>
          </p:cNvSpPr>
          <p:nvPr>
            <p:ph type="sldNum" sz="quarter" idx="12"/>
          </p:nvPr>
        </p:nvSpPr>
        <p:spPr/>
        <p:txBody>
          <a:bodyPr/>
          <a:lstStyle/>
          <a:p>
            <a:fld id="{169C0C1B-25C3-402B-8069-B3F0976BCA4A}" type="slidenum">
              <a:rPr lang="en-US" smtClean="0"/>
              <a:t>‹#›</a:t>
            </a:fld>
            <a:endParaRPr lang="en-US"/>
          </a:p>
        </p:txBody>
      </p:sp>
    </p:spTree>
    <p:extLst>
      <p:ext uri="{BB962C8B-B14F-4D97-AF65-F5344CB8AC3E}">
        <p14:creationId xmlns:p14="http://schemas.microsoft.com/office/powerpoint/2010/main" val="21664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8F3"/>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C34FC65-16C7-421F-AD40-1F249B20D25E}" type="datetime1">
              <a:rPr lang="en-US" smtClean="0"/>
              <a:t>10/13/21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SHORTWAY 2020</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69C0C1B-25C3-402B-8069-B3F0976BCA4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4871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s://apastyle.apa.org/blog" TargetMode="External"/><Relationship Id="rId7" Type="http://schemas.openxmlformats.org/officeDocument/2006/relationships/image" Target="../media/image15.png"/><Relationship Id="rId2" Type="http://schemas.openxmlformats.org/officeDocument/2006/relationships/hyperlink" Target="https://apastyle.apa.org/"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kean.edu/offices/library/writing-center" TargetMode="External"/><Relationship Id="rId4" Type="http://schemas.openxmlformats.org/officeDocument/2006/relationships/hyperlink" Target="https://digitallearning.apa.org/academic-writer"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0" y="1046478"/>
            <a:ext cx="7720677" cy="3566160"/>
          </a:xfrm>
        </p:spPr>
        <p:txBody>
          <a:bodyPr>
            <a:normAutofit fontScale="90000"/>
          </a:bodyPr>
          <a:lstStyle/>
          <a:p>
            <a:r>
              <a:rPr lang="en-US" sz="5300" dirty="0">
                <a:latin typeface="Times New Roman" panose="02020603050405020304" pitchFamily="18" charset="0"/>
                <a:cs typeface="Times New Roman" panose="02020603050405020304" pitchFamily="18" charset="0"/>
              </a:rPr>
              <a:t>APA Style Upgrade:</a:t>
            </a:r>
            <a:br>
              <a:rPr lang="en-US" sz="5300" dirty="0">
                <a:latin typeface="Times New Roman" panose="02020603050405020304" pitchFamily="18" charset="0"/>
                <a:cs typeface="Times New Roman" panose="02020603050405020304" pitchFamily="18" charset="0"/>
              </a:rPr>
            </a:br>
            <a:r>
              <a:rPr lang="en-US" sz="5300" dirty="0">
                <a:latin typeface="Times New Roman" panose="02020603050405020304" pitchFamily="18" charset="0"/>
                <a:cs typeface="Times New Roman" panose="02020603050405020304" pitchFamily="18" charset="0"/>
              </a:rPr>
              <a:t>Writing with the 7</a:t>
            </a:r>
            <a:r>
              <a:rPr lang="en-US" sz="5300" baseline="30000" dirty="0">
                <a:latin typeface="Times New Roman" panose="02020603050405020304" pitchFamily="18" charset="0"/>
                <a:cs typeface="Times New Roman" panose="02020603050405020304" pitchFamily="18" charset="0"/>
              </a:rPr>
              <a:t>th</a:t>
            </a:r>
            <a:r>
              <a:rPr lang="en-US" sz="5300" dirty="0">
                <a:latin typeface="Times New Roman" panose="02020603050405020304" pitchFamily="18" charset="0"/>
                <a:cs typeface="Times New Roman" panose="02020603050405020304" pitchFamily="18" charset="0"/>
              </a:rPr>
              <a:t> Edition of the APA Publication Manual </a:t>
            </a:r>
            <a:br>
              <a:rPr lang="en-US" sz="6000" dirty="0"/>
            </a:br>
            <a:endParaRPr lang="en-US" sz="6000" dirty="0"/>
          </a:p>
        </p:txBody>
      </p:sp>
      <p:sp>
        <p:nvSpPr>
          <p:cNvPr id="3" name="Subtitle 2"/>
          <p:cNvSpPr>
            <a:spLocks noGrp="1"/>
          </p:cNvSpPr>
          <p:nvPr>
            <p:ph type="subTitle" idx="1"/>
          </p:nvPr>
        </p:nvSpPr>
        <p:spPr>
          <a:xfrm>
            <a:off x="1100050" y="4455620"/>
            <a:ext cx="10740967" cy="1143000"/>
          </a:xfrm>
        </p:spPr>
        <p:txBody>
          <a:bodyPr>
            <a:noAutofit/>
          </a:bodyPr>
          <a:lstStyle/>
          <a:p>
            <a:r>
              <a:rPr lang="en-US" cap="none" spc="0" dirty="0">
                <a:latin typeface="Times New Roman" panose="02020603050405020304" pitchFamily="18" charset="0"/>
                <a:cs typeface="Times New Roman" panose="02020603050405020304" pitchFamily="18" charset="0"/>
              </a:rPr>
              <a:t>Presented by</a:t>
            </a:r>
          </a:p>
          <a:p>
            <a:r>
              <a:rPr lang="en-US" cap="none" spc="0" dirty="0">
                <a:latin typeface="Times New Roman" panose="02020603050405020304" pitchFamily="18" charset="0"/>
                <a:cs typeface="Times New Roman" panose="02020603050405020304" pitchFamily="18" charset="0"/>
              </a:rPr>
              <a:t>NWGC Doctoral Organization for the Collaboration of Scholars (DOCS)</a:t>
            </a:r>
          </a:p>
          <a:p>
            <a:r>
              <a:rPr lang="en-US" cap="none" spc="0" dirty="0">
                <a:latin typeface="Times New Roman" panose="02020603050405020304" pitchFamily="18" charset="0"/>
                <a:cs typeface="Times New Roman" panose="02020603050405020304" pitchFamily="18" charset="0"/>
              </a:rPr>
              <a:t>Dr. Kendahl Shortway, Dept. of Advanced Studies in Psychology</a:t>
            </a:r>
          </a:p>
        </p:txBody>
      </p:sp>
      <p:pic>
        <p:nvPicPr>
          <p:cNvPr id="4" name="officeArt object"/>
          <p:cNvPicPr/>
          <p:nvPr/>
        </p:nvPicPr>
        <p:blipFill>
          <a:blip r:embed="rId2"/>
          <a:srcRect l="32259" r="3136" b="1665"/>
          <a:stretch>
            <a:fillRect/>
          </a:stretch>
        </p:blipFill>
        <p:spPr>
          <a:xfrm rot="21556300">
            <a:off x="8811830" y="2087378"/>
            <a:ext cx="2235802" cy="173946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1" y="2"/>
                </a:lnTo>
                <a:lnTo>
                  <a:pt x="0" y="21252"/>
                </a:lnTo>
                <a:lnTo>
                  <a:pt x="21385" y="21600"/>
                </a:lnTo>
                <a:lnTo>
                  <a:pt x="21600" y="0"/>
                </a:lnTo>
                <a:close/>
              </a:path>
            </a:pathLst>
          </a:custGeom>
          <a:ln w="101600" cap="flat">
            <a:solidFill>
              <a:srgbClr val="C0C0C0"/>
            </a:solidFill>
            <a:prstDash val="solid"/>
            <a:miter lim="400000"/>
          </a:ln>
          <a:effectLst>
            <a:outerShdw blurRad="381000" dist="119618" rotWithShape="0">
              <a:srgbClr val="000000">
                <a:alpha val="75000"/>
              </a:srgbClr>
            </a:outerShdw>
          </a:effectLst>
        </p:spPr>
      </p:pic>
      <p:pic>
        <p:nvPicPr>
          <p:cNvPr id="6" name="Picture 5"/>
          <p:cNvPicPr>
            <a:picLocks noChangeAspect="1"/>
          </p:cNvPicPr>
          <p:nvPr/>
        </p:nvPicPr>
        <p:blipFill>
          <a:blip r:embed="rId3"/>
          <a:stretch>
            <a:fillRect/>
          </a:stretch>
        </p:blipFill>
        <p:spPr>
          <a:xfrm>
            <a:off x="10276178" y="5015340"/>
            <a:ext cx="782420" cy="782420"/>
          </a:xfrm>
          <a:prstGeom prst="rect">
            <a:avLst/>
          </a:prstGeom>
        </p:spPr>
      </p:pic>
    </p:spTree>
    <p:extLst>
      <p:ext uri="{BB962C8B-B14F-4D97-AF65-F5344CB8AC3E}">
        <p14:creationId xmlns:p14="http://schemas.microsoft.com/office/powerpoint/2010/main" val="1720861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Changes to Citations</a:t>
            </a:r>
          </a:p>
        </p:txBody>
      </p:sp>
      <p:sp>
        <p:nvSpPr>
          <p:cNvPr id="3" name="Content Placeholder 2"/>
          <p:cNvSpPr>
            <a:spLocks noGrp="1"/>
          </p:cNvSpPr>
          <p:nvPr>
            <p:ph idx="1"/>
          </p:nvPr>
        </p:nvSpPr>
        <p:spPr/>
        <p:txBody>
          <a:bodyPr>
            <a:normAutofit fontScale="77500" lnSpcReduction="20000"/>
          </a:bodyPr>
          <a:lstStyle/>
          <a:p>
            <a:pPr marL="0" indent="0">
              <a:buNone/>
            </a:pPr>
            <a:r>
              <a:rPr lang="en-US" sz="2800" dirty="0">
                <a:latin typeface="Times New Roman" panose="02020603050405020304" pitchFamily="18" charset="0"/>
                <a:cs typeface="Times New Roman" panose="02020603050405020304" pitchFamily="18" charset="0"/>
              </a:rPr>
              <a:t>Citing works with multiple authors:</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Two authors: include both every time (</a:t>
            </a:r>
            <a:r>
              <a:rPr lang="en-US" sz="2800" dirty="0" err="1">
                <a:latin typeface="Times New Roman" panose="02020603050405020304" pitchFamily="18" charset="0"/>
                <a:cs typeface="Times New Roman" panose="02020603050405020304" pitchFamily="18" charset="0"/>
              </a:rPr>
              <a:t>Inoa</a:t>
            </a:r>
            <a:r>
              <a:rPr lang="en-US" sz="2800" dirty="0">
                <a:latin typeface="Times New Roman" panose="02020603050405020304" pitchFamily="18" charset="0"/>
                <a:cs typeface="Times New Roman" panose="02020603050405020304" pitchFamily="18" charset="0"/>
              </a:rPr>
              <a:t> &amp; Giordano, 2020)</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Two+ authors: only the first author </a:t>
            </a:r>
            <a:r>
              <a:rPr lang="en-US" sz="2800" u="sng" dirty="0">
                <a:solidFill>
                  <a:schemeClr val="accent2"/>
                </a:solidFill>
                <a:latin typeface="Times New Roman" panose="02020603050405020304" pitchFamily="18" charset="0"/>
                <a:cs typeface="Times New Roman" panose="02020603050405020304" pitchFamily="18" charset="0"/>
              </a:rPr>
              <a:t>every</a:t>
            </a:r>
            <a:r>
              <a:rPr lang="en-US" sz="2800" dirty="0">
                <a:latin typeface="Times New Roman" panose="02020603050405020304" pitchFamily="18" charset="0"/>
                <a:cs typeface="Times New Roman" panose="02020603050405020304" pitchFamily="18" charset="0"/>
              </a:rPr>
              <a:t> time (Shortway et al., 2020)</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But, if there are multiple authors in the same references, include as many authors as needed to avoid ambiguity:</a:t>
            </a:r>
          </a:p>
          <a:p>
            <a:pPr marL="384048" lvl="2" indent="0">
              <a:buNone/>
            </a:pPr>
            <a:r>
              <a:rPr lang="en-US" sz="2800" dirty="0">
                <a:latin typeface="Times New Roman" panose="02020603050405020304" pitchFamily="18" charset="0"/>
                <a:cs typeface="Times New Roman" panose="02020603050405020304" pitchFamily="18" charset="0"/>
              </a:rPr>
              <a:t>	Shortway, Giordano, Kitzinger, et al. (2020)</a:t>
            </a:r>
          </a:p>
          <a:p>
            <a:pPr marL="384048" lvl="2" indent="0">
              <a:buNone/>
            </a:pPr>
            <a:r>
              <a:rPr lang="en-US" sz="2800" dirty="0">
                <a:latin typeface="Times New Roman" panose="02020603050405020304" pitchFamily="18" charset="0"/>
                <a:cs typeface="Times New Roman" panose="02020603050405020304" pitchFamily="18" charset="0"/>
              </a:rPr>
              <a:t>	Shortway, Giordano, Webber, et al. (2020) </a:t>
            </a:r>
          </a:p>
          <a:p>
            <a:pPr marL="384048" lvl="2" indent="0">
              <a:buNone/>
            </a:pPr>
            <a:r>
              <a:rPr lang="en-US" sz="2800" dirty="0">
                <a:latin typeface="Times New Roman" panose="02020603050405020304" pitchFamily="18" charset="0"/>
                <a:cs typeface="Times New Roman" panose="02020603050405020304" pitchFamily="18" charset="0"/>
              </a:rPr>
              <a:t>Note that in these examples, “et al.” cannot refer to only one author, so that means there were multiple additional authors of each work </a:t>
            </a:r>
            <a:endParaRPr lang="en-US"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You can use a </a:t>
            </a:r>
            <a:r>
              <a:rPr lang="en-US" sz="2600" b="1" dirty="0">
                <a:latin typeface="Times New Roman" panose="02020603050405020304" pitchFamily="18" charset="0"/>
                <a:cs typeface="Times New Roman" panose="02020603050405020304" pitchFamily="18" charset="0"/>
              </a:rPr>
              <a:t>narrative</a:t>
            </a:r>
            <a:r>
              <a:rPr lang="en-US" sz="2600" dirty="0">
                <a:latin typeface="Times New Roman" panose="02020603050405020304" pitchFamily="18" charset="0"/>
                <a:cs typeface="Times New Roman" panose="02020603050405020304" pitchFamily="18" charset="0"/>
              </a:rPr>
              <a:t> citation: Shortway (2020) </a:t>
            </a:r>
          </a:p>
          <a:p>
            <a:pPr marL="0" indent="0">
              <a:buNone/>
            </a:pPr>
            <a:r>
              <a:rPr lang="en-US" sz="2600" dirty="0">
                <a:latin typeface="Times New Roman" panose="02020603050405020304" pitchFamily="18" charset="0"/>
                <a:cs typeface="Times New Roman" panose="02020603050405020304" pitchFamily="18" charset="0"/>
              </a:rPr>
              <a:t>Or a </a:t>
            </a:r>
            <a:r>
              <a:rPr lang="en-US" sz="2600" b="1" dirty="0">
                <a:latin typeface="Times New Roman" panose="02020603050405020304" pitchFamily="18" charset="0"/>
                <a:cs typeface="Times New Roman" panose="02020603050405020304" pitchFamily="18" charset="0"/>
              </a:rPr>
              <a:t>parenthetical</a:t>
            </a:r>
            <a:r>
              <a:rPr lang="en-US" sz="2600" dirty="0">
                <a:latin typeface="Times New Roman" panose="02020603050405020304" pitchFamily="18" charset="0"/>
                <a:cs typeface="Times New Roman" panose="02020603050405020304" pitchFamily="18" charset="0"/>
              </a:rPr>
              <a:t> citation: (Shortway, 2020) </a:t>
            </a:r>
          </a:p>
          <a:p>
            <a:pPr marL="0" indent="0">
              <a:buNone/>
            </a:pPr>
            <a:r>
              <a:rPr lang="en-US" sz="2600" dirty="0">
                <a:latin typeface="Times New Roman" panose="02020603050405020304" pitchFamily="18" charset="0"/>
                <a:cs typeface="Times New Roman" panose="02020603050405020304" pitchFamily="18" charset="0"/>
              </a:rPr>
              <a:t>And, avoid over-citation or under-citation!</a:t>
            </a: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sp>
        <p:nvSpPr>
          <p:cNvPr id="6" name="Footer Placeholder 5"/>
          <p:cNvSpPr>
            <a:spLocks noGrp="1"/>
          </p:cNvSpPr>
          <p:nvPr>
            <p:ph type="ftr" sz="quarter" idx="11"/>
          </p:nvPr>
        </p:nvSpPr>
        <p:spPr/>
        <p:txBody>
          <a:bodyPr/>
          <a:lstStyle/>
          <a:p>
            <a:r>
              <a:rPr lang="en-US"/>
              <a:t>SHORTWAY 2020</a:t>
            </a:r>
          </a:p>
        </p:txBody>
      </p:sp>
      <p:pic>
        <p:nvPicPr>
          <p:cNvPr id="4" name="Picture 3"/>
          <p:cNvPicPr>
            <a:picLocks noChangeAspect="1"/>
          </p:cNvPicPr>
          <p:nvPr/>
        </p:nvPicPr>
        <p:blipFill>
          <a:blip r:embed="rId3"/>
          <a:stretch>
            <a:fillRect/>
          </a:stretch>
        </p:blipFill>
        <p:spPr>
          <a:xfrm>
            <a:off x="304289" y="4466772"/>
            <a:ext cx="1127858" cy="1024217"/>
          </a:xfrm>
          <a:prstGeom prst="rect">
            <a:avLst/>
          </a:prstGeom>
        </p:spPr>
      </p:pic>
    </p:spTree>
    <p:extLst>
      <p:ext uri="{BB962C8B-B14F-4D97-AF65-F5344CB8AC3E}">
        <p14:creationId xmlns:p14="http://schemas.microsoft.com/office/powerpoint/2010/main" val="521138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Changes to Reference List Format</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References with multiple authors:</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2-20 authors: provide surnames and initials for every author </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21+ authors: provide surnames and initials for the first 19 authors, then an ellipsis (no ampersand), and the final author’s name </a:t>
            </a:r>
          </a:p>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Do not include the location of the publisher:</a:t>
            </a:r>
          </a:p>
          <a:p>
            <a:pPr marL="201168" lvl="1" indent="0">
              <a:buNone/>
            </a:pPr>
            <a:r>
              <a:rPr lang="en-US" sz="2200" dirty="0">
                <a:latin typeface="Times New Roman" panose="02020603050405020304" pitchFamily="18" charset="0"/>
                <a:cs typeface="Times New Roman" panose="02020603050405020304" pitchFamily="18" charset="0"/>
              </a:rPr>
              <a:t>Shortway, K., Giordano, G., &amp; Kitzinger, R. H. (2020). </a:t>
            </a:r>
            <a:r>
              <a:rPr lang="en-US" sz="2200" i="1" dirty="0">
                <a:latin typeface="Times New Roman" panose="02020603050405020304" pitchFamily="18" charset="0"/>
                <a:cs typeface="Times New Roman" panose="02020603050405020304" pitchFamily="18" charset="0"/>
              </a:rPr>
              <a:t>Title of our book </a:t>
            </a:r>
            <a:r>
              <a:rPr lang="en-US" sz="2200" dirty="0">
                <a:latin typeface="Times New Roman" panose="02020603050405020304" pitchFamily="18" charset="0"/>
                <a:cs typeface="Times New Roman" panose="02020603050405020304" pitchFamily="18" charset="0"/>
              </a:rPr>
              <a:t>(2</a:t>
            </a:r>
            <a:r>
              <a:rPr lang="en-US" sz="2200" baseline="30000" dirty="0">
                <a:latin typeface="Times New Roman" panose="02020603050405020304" pitchFamily="18" charset="0"/>
                <a:cs typeface="Times New Roman" panose="02020603050405020304" pitchFamily="18" charset="0"/>
              </a:rPr>
              <a:t>nd</a:t>
            </a:r>
            <a:r>
              <a:rPr lang="en-US" sz="2200" dirty="0">
                <a:latin typeface="Times New Roman" panose="02020603050405020304" pitchFamily="18" charset="0"/>
                <a:cs typeface="Times New Roman" panose="02020603050405020304" pitchFamily="18" charset="0"/>
              </a:rPr>
              <a:t> ed.). 	American Psychological Association.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No more “DOI:” label or “Retrieved from”– now presented as hyperlinks </a:t>
            </a:r>
          </a:p>
          <a:p>
            <a:pPr marL="201168" lvl="1"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If you use Google, EndNote, etc. to help format your references, double-check! We can do this better than robots can! </a:t>
            </a: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sp>
        <p:nvSpPr>
          <p:cNvPr id="6" name="Footer Placeholder 5"/>
          <p:cNvSpPr>
            <a:spLocks noGrp="1"/>
          </p:cNvSpPr>
          <p:nvPr>
            <p:ph type="ftr" sz="quarter" idx="11"/>
          </p:nvPr>
        </p:nvSpPr>
        <p:spPr/>
        <p:txBody>
          <a:bodyPr/>
          <a:lstStyle/>
          <a:p>
            <a:r>
              <a:rPr lang="en-US"/>
              <a:t>SHORTWAY 2020</a:t>
            </a:r>
          </a:p>
        </p:txBody>
      </p:sp>
      <p:sp>
        <p:nvSpPr>
          <p:cNvPr id="9" name="Lightning Bolt 8"/>
          <p:cNvSpPr/>
          <p:nvPr/>
        </p:nvSpPr>
        <p:spPr>
          <a:xfrm>
            <a:off x="230912" y="5251261"/>
            <a:ext cx="733367" cy="823267"/>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9929783">
            <a:off x="279841" y="5282245"/>
            <a:ext cx="1017296" cy="461665"/>
          </a:xfrm>
          <a:prstGeom prst="rect">
            <a:avLst/>
          </a:prstGeom>
          <a:noFill/>
        </p:spPr>
        <p:txBody>
          <a:bodyPr wrap="square" rtlCol="0">
            <a:spAutoFit/>
          </a:bodyPr>
          <a:lstStyle/>
          <a:p>
            <a:r>
              <a:rPr lang="en-US" sz="2400" b="1" dirty="0">
                <a:ln w="13462">
                  <a:solidFill>
                    <a:schemeClr val="bg1"/>
                  </a:solidFill>
                  <a:prstDash val="solid"/>
                </a:ln>
                <a:solidFill>
                  <a:srgbClr val="C00000"/>
                </a:solidFill>
                <a:effectLst>
                  <a:outerShdw dist="38100" dir="2700000" algn="bl" rotWithShape="0">
                    <a:schemeClr val="accent5"/>
                  </a:outerShdw>
                </a:effectLst>
              </a:rPr>
              <a:t>TIP!</a:t>
            </a:r>
          </a:p>
        </p:txBody>
      </p:sp>
    </p:spTree>
    <p:extLst>
      <p:ext uri="{BB962C8B-B14F-4D97-AF65-F5344CB8AC3E}">
        <p14:creationId xmlns:p14="http://schemas.microsoft.com/office/powerpoint/2010/main" val="2292460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Additional Changes</a:t>
            </a:r>
          </a:p>
        </p:txBody>
      </p:sp>
      <p:sp>
        <p:nvSpPr>
          <p:cNvPr id="3" name="Content Placeholder 2"/>
          <p:cNvSpPr>
            <a:spLocks noGrp="1"/>
          </p:cNvSpPr>
          <p:nvPr>
            <p:ph idx="1"/>
          </p:nvPr>
        </p:nvSpPr>
        <p:spPr/>
        <p:txBody>
          <a:bodyPr>
            <a:noAutofit/>
          </a:bodyPr>
          <a:lstStyle/>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Use one space after the period at the end of a sentence</a:t>
            </a:r>
          </a:p>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Use quotation marks around examples, not italics</a:t>
            </a:r>
          </a:p>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More flexibility for lists (bulleted, lettered, or numbered)</a:t>
            </a:r>
          </a:p>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Tables and figured can be embedded in the text (not just after reference list)</a:t>
            </a:r>
          </a:p>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Tables and figures are now formatted consistently</a:t>
            </a:r>
          </a:p>
          <a:p>
            <a:pPr>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Clearer guidance for annotated bibliographies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Did you know that you do not need to include a period after abbreviations for units of measurement or symbols? An exception is “in.” for inch! </a:t>
            </a:r>
          </a:p>
          <a:p>
            <a:pPr marL="0" indent="0">
              <a:buNone/>
            </a:pPr>
            <a:r>
              <a:rPr lang="en-US" dirty="0">
                <a:latin typeface="Times New Roman" panose="02020603050405020304" pitchFamily="18" charset="0"/>
                <a:cs typeface="Times New Roman" panose="02020603050405020304" pitchFamily="18" charset="0"/>
              </a:rPr>
              <a:t>Another tip: Only use “while” when referring to simultaneous events!</a:t>
            </a: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sp>
        <p:nvSpPr>
          <p:cNvPr id="6" name="Footer Placeholder 5"/>
          <p:cNvSpPr>
            <a:spLocks noGrp="1"/>
          </p:cNvSpPr>
          <p:nvPr>
            <p:ph type="ftr" sz="quarter" idx="11"/>
          </p:nvPr>
        </p:nvSpPr>
        <p:spPr/>
        <p:txBody>
          <a:bodyPr/>
          <a:lstStyle/>
          <a:p>
            <a:r>
              <a:rPr lang="en-US"/>
              <a:t>SHORTWAY 2020</a:t>
            </a:r>
          </a:p>
        </p:txBody>
      </p:sp>
      <p:sp>
        <p:nvSpPr>
          <p:cNvPr id="9" name="Lightning Bolt 8"/>
          <p:cNvSpPr/>
          <p:nvPr/>
        </p:nvSpPr>
        <p:spPr>
          <a:xfrm>
            <a:off x="193967" y="5313833"/>
            <a:ext cx="733367" cy="823267"/>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9929783">
            <a:off x="242896" y="5344817"/>
            <a:ext cx="1017296" cy="461665"/>
          </a:xfrm>
          <a:prstGeom prst="rect">
            <a:avLst/>
          </a:prstGeom>
          <a:noFill/>
        </p:spPr>
        <p:txBody>
          <a:bodyPr wrap="square" rtlCol="0">
            <a:spAutoFit/>
          </a:bodyPr>
          <a:lstStyle/>
          <a:p>
            <a:r>
              <a:rPr lang="en-US" sz="2400" b="1" dirty="0">
                <a:ln w="13462">
                  <a:solidFill>
                    <a:schemeClr val="bg1"/>
                  </a:solidFill>
                  <a:prstDash val="solid"/>
                </a:ln>
                <a:solidFill>
                  <a:srgbClr val="C00000"/>
                </a:solidFill>
                <a:effectLst>
                  <a:outerShdw dist="38100" dir="2700000" algn="bl" rotWithShape="0">
                    <a:schemeClr val="accent5"/>
                  </a:outerShdw>
                </a:effectLst>
              </a:rPr>
              <a:t>TIP!</a:t>
            </a:r>
          </a:p>
        </p:txBody>
      </p:sp>
    </p:spTree>
    <p:extLst>
      <p:ext uri="{BB962C8B-B14F-4D97-AF65-F5344CB8AC3E}">
        <p14:creationId xmlns:p14="http://schemas.microsoft.com/office/powerpoint/2010/main" val="2233862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Avoiding Bias Language</a:t>
            </a:r>
          </a:p>
        </p:txBody>
      </p:sp>
      <p:sp>
        <p:nvSpPr>
          <p:cNvPr id="3" name="Content Placeholder 2"/>
          <p:cNvSpPr>
            <a:spLocks noGrp="1"/>
          </p:cNvSpPr>
          <p:nvPr>
            <p:ph idx="1"/>
          </p:nvPr>
        </p:nvSpPr>
        <p:spPr/>
        <p:txBody>
          <a:bodyPr numCol="2">
            <a:noAutofit/>
          </a:bodyPr>
          <a:lstStyle/>
          <a:p>
            <a:pPr marL="0" indent="0">
              <a:buNone/>
            </a:pPr>
            <a:r>
              <a:rPr lang="en-US" dirty="0">
                <a:latin typeface="Times New Roman" panose="02020603050405020304" pitchFamily="18" charset="0"/>
                <a:cs typeface="Times New Roman" panose="02020603050405020304" pitchFamily="18" charset="0"/>
              </a:rPr>
              <a:t>“Ask people from the groups about which you are writing to read and comment on your material or consult with self-advocacy groups to determine appropriate terminology. If you work directly with participants, ask them what terms they use to describe themselves” (APA, 2019, p. 131). </a:t>
            </a:r>
          </a:p>
          <a:p>
            <a:pPr marL="0" indent="0">
              <a:buNone/>
            </a:pPr>
            <a:r>
              <a:rPr lang="en-US" dirty="0">
                <a:latin typeface="Times New Roman" panose="02020603050405020304" pitchFamily="18" charset="0"/>
                <a:cs typeface="Times New Roman" panose="02020603050405020304" pitchFamily="18" charset="0"/>
              </a:rPr>
              <a:t>Describe with appropriate </a:t>
            </a:r>
            <a:r>
              <a:rPr lang="en-US" b="1" dirty="0">
                <a:solidFill>
                  <a:schemeClr val="accent2"/>
                </a:solidFill>
                <a:latin typeface="Times New Roman" panose="02020603050405020304" pitchFamily="18" charset="0"/>
                <a:cs typeface="Times New Roman" panose="02020603050405020304" pitchFamily="18" charset="0"/>
              </a:rPr>
              <a:t>specificity</a:t>
            </a:r>
            <a:r>
              <a:rPr lang="en-US" dirty="0">
                <a:latin typeface="Times New Roman" panose="02020603050405020304" pitchFamily="18" charset="0"/>
                <a:cs typeface="Times New Roman" panose="02020603050405020304" pitchFamily="18" charset="0"/>
              </a:rPr>
              <a:t> and practice </a:t>
            </a:r>
            <a:r>
              <a:rPr lang="en-US" b="1" dirty="0">
                <a:solidFill>
                  <a:schemeClr val="accent2"/>
                </a:solidFill>
                <a:latin typeface="Times New Roman" panose="02020603050405020304" pitchFamily="18" charset="0"/>
                <a:cs typeface="Times New Roman" panose="02020603050405020304" pitchFamily="18" charset="0"/>
              </a:rPr>
              <a:t>sensitivity</a:t>
            </a:r>
            <a:r>
              <a:rPr lang="en-US" dirty="0">
                <a:latin typeface="Times New Roman" panose="02020603050405020304" pitchFamily="18" charset="0"/>
                <a:cs typeface="Times New Roman" panose="02020603050405020304" pitchFamily="18" charset="0"/>
              </a:rPr>
              <a:t> with labels.</a:t>
            </a:r>
          </a:p>
          <a:p>
            <a:pPr marL="0" lvl="1" indent="0">
              <a:spcBef>
                <a:spcPts val="1200"/>
              </a:spcBef>
              <a:spcAft>
                <a:spcPts val="200"/>
              </a:spcAft>
              <a:buSzPct val="100000"/>
              <a:buNone/>
            </a:pPr>
            <a:r>
              <a:rPr lang="en-US" sz="2200" dirty="0">
                <a:latin typeface="Times New Roman" panose="02020603050405020304" pitchFamily="18" charset="0"/>
                <a:cs typeface="Times New Roman" panose="02020603050405020304" pitchFamily="18" charset="0"/>
              </a:rPr>
              <a:t>“They” can now be used as a gender neutral pronoun!</a:t>
            </a:r>
          </a:p>
          <a:p>
            <a:pPr marL="0" indent="0">
              <a:buNone/>
            </a:pPr>
            <a:endParaRPr lang="en-US" sz="22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See guidelines for terms used to describe:</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Age</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Disability</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Gender</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Participation in research</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Racial and ethnic identity </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Sexual orientation</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Socioeconomic status</a:t>
            </a:r>
          </a:p>
          <a:p>
            <a:pPr lvl="1">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Intersectionality </a:t>
            </a: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sp>
        <p:nvSpPr>
          <p:cNvPr id="6" name="Footer Placeholder 5"/>
          <p:cNvSpPr>
            <a:spLocks noGrp="1"/>
          </p:cNvSpPr>
          <p:nvPr>
            <p:ph type="ftr" sz="quarter" idx="11"/>
          </p:nvPr>
        </p:nvSpPr>
        <p:spPr/>
        <p:txBody>
          <a:bodyPr/>
          <a:lstStyle/>
          <a:p>
            <a:r>
              <a:rPr lang="en-US"/>
              <a:t>SHORTWAY 2020</a:t>
            </a:r>
          </a:p>
        </p:txBody>
      </p:sp>
      <p:pic>
        <p:nvPicPr>
          <p:cNvPr id="4" name="Picture 3"/>
          <p:cNvPicPr>
            <a:picLocks noChangeAspect="1"/>
          </p:cNvPicPr>
          <p:nvPr/>
        </p:nvPicPr>
        <p:blipFill>
          <a:blip r:embed="rId3"/>
          <a:stretch>
            <a:fillRect/>
          </a:stretch>
        </p:blipFill>
        <p:spPr>
          <a:xfrm>
            <a:off x="288865" y="5236830"/>
            <a:ext cx="1121761" cy="1018120"/>
          </a:xfrm>
          <a:prstGeom prst="rect">
            <a:avLst/>
          </a:prstGeom>
        </p:spPr>
      </p:pic>
      <p:sp>
        <p:nvSpPr>
          <p:cNvPr id="8" name="TextBox 7"/>
          <p:cNvSpPr txBox="1"/>
          <p:nvPr/>
        </p:nvSpPr>
        <p:spPr>
          <a:xfrm>
            <a:off x="1097279" y="5745890"/>
            <a:ext cx="9961317" cy="707886"/>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Question yourself– why did you use a certain term or list groups in a certain order?  </a:t>
            </a:r>
          </a:p>
          <a:p>
            <a:endParaRPr lang="en-US" dirty="0"/>
          </a:p>
        </p:txBody>
      </p:sp>
    </p:spTree>
    <p:extLst>
      <p:ext uri="{BB962C8B-B14F-4D97-AF65-F5344CB8AC3E}">
        <p14:creationId xmlns:p14="http://schemas.microsoft.com/office/powerpoint/2010/main" val="2537905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Additions to the Manual</a:t>
            </a:r>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Detailed guidance related to writing and publishing quantitative, qualitative, and mixed methods articles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There are samples of a professional paper and a student paper– note that there are different guidelines (e.g., the title page)</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The section on journal article reporting standards (JARS) is significantly expanded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There are examples for every reference category </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Invest in the manual! Available online for $20-35. There are also hard copies available to borrow through the library. </a:t>
            </a: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sp>
        <p:nvSpPr>
          <p:cNvPr id="6" name="Footer Placeholder 5"/>
          <p:cNvSpPr>
            <a:spLocks noGrp="1"/>
          </p:cNvSpPr>
          <p:nvPr>
            <p:ph type="ftr" sz="quarter" idx="11"/>
          </p:nvPr>
        </p:nvSpPr>
        <p:spPr/>
        <p:txBody>
          <a:bodyPr/>
          <a:lstStyle/>
          <a:p>
            <a:r>
              <a:rPr lang="en-US"/>
              <a:t>SHORTWAY 2020</a:t>
            </a:r>
          </a:p>
        </p:txBody>
      </p:sp>
      <p:pic>
        <p:nvPicPr>
          <p:cNvPr id="4" name="Picture 3"/>
          <p:cNvPicPr>
            <a:picLocks noChangeAspect="1"/>
          </p:cNvPicPr>
          <p:nvPr/>
        </p:nvPicPr>
        <p:blipFill>
          <a:blip r:embed="rId3"/>
          <a:stretch>
            <a:fillRect/>
          </a:stretch>
        </p:blipFill>
        <p:spPr>
          <a:xfrm>
            <a:off x="277780" y="4845620"/>
            <a:ext cx="1121761" cy="1018120"/>
          </a:xfrm>
          <a:prstGeom prst="rect">
            <a:avLst/>
          </a:prstGeom>
        </p:spPr>
      </p:pic>
    </p:spTree>
    <p:extLst>
      <p:ext uri="{BB962C8B-B14F-4D97-AF65-F5344CB8AC3E}">
        <p14:creationId xmlns:p14="http://schemas.microsoft.com/office/powerpoint/2010/main" val="647533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Did you know?</a:t>
            </a:r>
          </a:p>
        </p:txBody>
      </p:sp>
      <p:sp>
        <p:nvSpPr>
          <p:cNvPr id="3" name="Content Placeholder 2"/>
          <p:cNvSpPr>
            <a:spLocks noGrp="1"/>
          </p:cNvSpPr>
          <p:nvPr>
            <p:ph idx="1"/>
          </p:nvPr>
        </p:nvSpPr>
        <p:spPr>
          <a:xfrm>
            <a:off x="1097280" y="1845734"/>
            <a:ext cx="10058400" cy="4412264"/>
          </a:xfrm>
        </p:spPr>
        <p:txBody>
          <a:bodyPr>
            <a:normAutofit fontScale="77500" lnSpcReduction="20000"/>
          </a:bodyPr>
          <a:lstStyle/>
          <a:p>
            <a:pPr>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Anthropomorphism</a:t>
            </a:r>
            <a:r>
              <a:rPr lang="en-US" sz="2600" dirty="0">
                <a:latin typeface="Times New Roman" panose="02020603050405020304" pitchFamily="18" charset="0"/>
                <a:cs typeface="Times New Roman" panose="02020603050405020304" pitchFamily="18" charset="0"/>
              </a:rPr>
              <a:t> is the attribution of human characteristics to inanimate sources or animals</a:t>
            </a:r>
          </a:p>
          <a:p>
            <a:pPr marL="201168" lvl="1" indent="0">
              <a:buNone/>
            </a:pPr>
            <a:r>
              <a:rPr lang="en-US" sz="2100" dirty="0">
                <a:solidFill>
                  <a:schemeClr val="accent2"/>
                </a:solidFill>
                <a:latin typeface="Times New Roman" panose="02020603050405020304" pitchFamily="18" charset="0"/>
                <a:cs typeface="Times New Roman" panose="02020603050405020304" pitchFamily="18" charset="0"/>
              </a:rPr>
              <a:t>“The study concluded…” 	</a:t>
            </a:r>
            <a:r>
              <a:rPr lang="en-US" sz="2100" dirty="0">
                <a:latin typeface="Times New Roman" panose="02020603050405020304" pitchFamily="18" charset="0"/>
                <a:cs typeface="Times New Roman" panose="02020603050405020304" pitchFamily="18" charset="0"/>
              </a:rPr>
              <a:t>	</a:t>
            </a:r>
            <a:r>
              <a:rPr lang="en-US" sz="2100" dirty="0">
                <a:solidFill>
                  <a:srgbClr val="00B050"/>
                </a:solidFill>
                <a:latin typeface="Times New Roman" panose="02020603050405020304" pitchFamily="18" charset="0"/>
                <a:cs typeface="Times New Roman" panose="02020603050405020304" pitchFamily="18" charset="0"/>
              </a:rPr>
              <a:t>“The researchers concluded…”</a:t>
            </a:r>
          </a:p>
          <a:p>
            <a:pPr marL="201168" lvl="1" indent="0">
              <a:buNone/>
            </a:pPr>
            <a:r>
              <a:rPr lang="en-US" sz="2100" dirty="0">
                <a:solidFill>
                  <a:schemeClr val="accent2"/>
                </a:solidFill>
                <a:latin typeface="Times New Roman" panose="02020603050405020304" pitchFamily="18" charset="0"/>
                <a:cs typeface="Times New Roman" panose="02020603050405020304" pitchFamily="18" charset="0"/>
              </a:rPr>
              <a:t>“This paper will review…”</a:t>
            </a:r>
            <a:r>
              <a:rPr lang="en-US" sz="2100" dirty="0">
                <a:latin typeface="Times New Roman" panose="02020603050405020304" pitchFamily="18" charset="0"/>
                <a:cs typeface="Times New Roman" panose="02020603050405020304" pitchFamily="18" charset="0"/>
              </a:rPr>
              <a:t>		</a:t>
            </a:r>
            <a:r>
              <a:rPr lang="en-US" sz="2100" dirty="0">
                <a:solidFill>
                  <a:srgbClr val="00B050"/>
                </a:solidFill>
                <a:latin typeface="Times New Roman" panose="02020603050405020304" pitchFamily="18" charset="0"/>
                <a:cs typeface="Times New Roman" panose="02020603050405020304" pitchFamily="18" charset="0"/>
              </a:rPr>
              <a:t>“In this paper, I will review…”</a:t>
            </a:r>
          </a:p>
          <a:p>
            <a:pPr>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Self-plagiarism</a:t>
            </a:r>
            <a:r>
              <a:rPr lang="en-US" sz="2600" dirty="0">
                <a:latin typeface="Times New Roman" panose="02020603050405020304" pitchFamily="18" charset="0"/>
                <a:cs typeface="Times New Roman" panose="02020603050405020304" pitchFamily="18" charset="0"/>
              </a:rPr>
              <a:t> occurs when an author presents their own previous work as original</a:t>
            </a:r>
          </a:p>
          <a:p>
            <a:pPr>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 It is not necessary to repeat the year in narrative citations in the same paragraph: </a:t>
            </a:r>
          </a:p>
          <a:p>
            <a:pPr marL="201168" lvl="1" indent="0">
              <a:buNone/>
            </a:pPr>
            <a:r>
              <a:rPr lang="en-US" sz="2600" dirty="0">
                <a:latin typeface="Times New Roman" panose="02020603050405020304" pitchFamily="18" charset="0"/>
                <a:cs typeface="Times New Roman" panose="02020603050405020304" pitchFamily="18" charset="0"/>
              </a:rPr>
              <a:t>Shortway (2020) found that apples and oranges could not be compared. Shortway suggested…</a:t>
            </a:r>
          </a:p>
          <a:p>
            <a:pPr>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 If you are citing information from the literature review or introduction of an article, it is likely that you are mistakenly citing a </a:t>
            </a:r>
            <a:r>
              <a:rPr lang="en-US" sz="2600" b="1" dirty="0">
                <a:latin typeface="Times New Roman" panose="02020603050405020304" pitchFamily="18" charset="0"/>
                <a:cs typeface="Times New Roman" panose="02020603050405020304" pitchFamily="18" charset="0"/>
              </a:rPr>
              <a:t>secondary source</a:t>
            </a:r>
            <a:r>
              <a:rPr lang="en-US" sz="2600" dirty="0">
                <a:latin typeface="Times New Roman" panose="02020603050405020304" pitchFamily="18" charset="0"/>
                <a:cs typeface="Times New Roman" panose="02020603050405020304" pitchFamily="18" charset="0"/>
              </a:rPr>
              <a:t> as if it was the </a:t>
            </a:r>
            <a:r>
              <a:rPr lang="en-US" sz="2600" b="1" dirty="0">
                <a:latin typeface="Times New Roman" panose="02020603050405020304" pitchFamily="18" charset="0"/>
                <a:cs typeface="Times New Roman" panose="02020603050405020304" pitchFamily="18" charset="0"/>
              </a:rPr>
              <a:t>primary source</a:t>
            </a:r>
            <a:endParaRPr lang="en-US" sz="26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 There are guidelines for using </a:t>
            </a:r>
            <a:r>
              <a:rPr lang="en-US" sz="2600" b="1" dirty="0">
                <a:latin typeface="Times New Roman" panose="02020603050405020304" pitchFamily="18" charset="0"/>
                <a:cs typeface="Times New Roman" panose="02020603050405020304" pitchFamily="18" charset="0"/>
              </a:rPr>
              <a:t>abbreviations</a:t>
            </a:r>
            <a:r>
              <a:rPr lang="en-US" sz="2600" dirty="0">
                <a:latin typeface="Times New Roman" panose="02020603050405020304" pitchFamily="18" charset="0"/>
                <a:cs typeface="Times New Roman" panose="02020603050405020304" pitchFamily="18" charset="0"/>
              </a:rPr>
              <a:t>, including: introduce the abbreviation in the body of the text, and some phrases and terms do not need their abbreviations defined (e.g., IQ)</a:t>
            </a:r>
          </a:p>
          <a:p>
            <a:pPr>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 There are guidelines for </a:t>
            </a:r>
            <a:r>
              <a:rPr lang="en-US" sz="2600" b="1" dirty="0">
                <a:latin typeface="Times New Roman" panose="02020603050405020304" pitchFamily="18" charset="0"/>
                <a:cs typeface="Times New Roman" panose="02020603050405020304" pitchFamily="18" charset="0"/>
              </a:rPr>
              <a:t>capitalization</a:t>
            </a:r>
            <a:r>
              <a:rPr lang="en-US" sz="2600" dirty="0">
                <a:latin typeface="Times New Roman" panose="02020603050405020304" pitchFamily="18" charset="0"/>
                <a:cs typeface="Times New Roman" panose="02020603050405020304" pitchFamily="18" charset="0"/>
              </a:rPr>
              <a:t>, including: capitalize racial and ethnic groups (e.g., Black women) and do not capitalize diseases, disorders, therapies, treatments, theories, or models</a:t>
            </a:r>
            <a:endParaRPr lang="en-US" sz="26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sp>
        <p:nvSpPr>
          <p:cNvPr id="6" name="Footer Placeholder 5"/>
          <p:cNvSpPr>
            <a:spLocks noGrp="1"/>
          </p:cNvSpPr>
          <p:nvPr>
            <p:ph type="ftr" sz="quarter" idx="11"/>
          </p:nvPr>
        </p:nvSpPr>
        <p:spPr/>
        <p:txBody>
          <a:bodyPr/>
          <a:lstStyle/>
          <a:p>
            <a:r>
              <a:rPr lang="en-US"/>
              <a:t>SHORTWAY 2020</a:t>
            </a:r>
          </a:p>
        </p:txBody>
      </p:sp>
      <p:pic>
        <p:nvPicPr>
          <p:cNvPr id="4" name="Picture 3"/>
          <p:cNvPicPr>
            <a:picLocks noChangeAspect="1"/>
          </p:cNvPicPr>
          <p:nvPr/>
        </p:nvPicPr>
        <p:blipFill>
          <a:blip r:embed="rId3"/>
          <a:stretch>
            <a:fillRect/>
          </a:stretch>
        </p:blipFill>
        <p:spPr>
          <a:xfrm>
            <a:off x="411943" y="5233781"/>
            <a:ext cx="1127858" cy="1024217"/>
          </a:xfrm>
          <a:prstGeom prst="rect">
            <a:avLst/>
          </a:prstGeom>
        </p:spPr>
      </p:pic>
      <p:cxnSp>
        <p:nvCxnSpPr>
          <p:cNvPr id="8" name="Straight Arrow Connector 7"/>
          <p:cNvCxnSpPr/>
          <p:nvPr/>
        </p:nvCxnSpPr>
        <p:spPr>
          <a:xfrm>
            <a:off x="3547639" y="2216727"/>
            <a:ext cx="812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547639" y="2498435"/>
            <a:ext cx="812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97280" y="5827767"/>
            <a:ext cx="945988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You should update your CV/resume so that publications and presentations are in correct APA style!</a:t>
            </a:r>
          </a:p>
          <a:p>
            <a:endParaRPr lang="en-US" dirty="0"/>
          </a:p>
        </p:txBody>
      </p:sp>
    </p:spTree>
    <p:extLst>
      <p:ext uri="{BB962C8B-B14F-4D97-AF65-F5344CB8AC3E}">
        <p14:creationId xmlns:p14="http://schemas.microsoft.com/office/powerpoint/2010/main" val="3118624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Common APA Style Errors</a:t>
            </a:r>
          </a:p>
        </p:txBody>
      </p:sp>
      <p:sp>
        <p:nvSpPr>
          <p:cNvPr id="3" name="Content Placeholder 2"/>
          <p:cNvSpPr>
            <a:spLocks noGrp="1"/>
          </p:cNvSpPr>
          <p:nvPr>
            <p:ph idx="1"/>
          </p:nvPr>
        </p:nvSpPr>
        <p:spPr>
          <a:xfrm>
            <a:off x="1097280" y="1845733"/>
            <a:ext cx="10058400" cy="4614051"/>
          </a:xfrm>
        </p:spPr>
        <p:txBody>
          <a:bodyPr>
            <a:normAutofit fontScale="62500" lnSpcReduction="20000"/>
          </a:bodyPr>
          <a:lstStyle/>
          <a:p>
            <a:pPr>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 Parenthetical citations with multiple works should have the references in alphabetical order– just like the reference list:</a:t>
            </a:r>
          </a:p>
          <a:p>
            <a:pPr marL="201168" lvl="1" indent="0">
              <a:buNone/>
            </a:pPr>
            <a:r>
              <a:rPr lang="en-US" sz="3500" dirty="0">
                <a:latin typeface="Times New Roman" panose="02020603050405020304" pitchFamily="18" charset="0"/>
                <a:cs typeface="Times New Roman" panose="02020603050405020304" pitchFamily="18" charset="0"/>
              </a:rPr>
              <a:t>	(</a:t>
            </a:r>
            <a:r>
              <a:rPr lang="en-US" sz="3500" b="1" dirty="0">
                <a:solidFill>
                  <a:schemeClr val="accent2"/>
                </a:solidFill>
                <a:latin typeface="Times New Roman" panose="02020603050405020304" pitchFamily="18" charset="0"/>
                <a:cs typeface="Times New Roman" panose="02020603050405020304" pitchFamily="18" charset="0"/>
              </a:rPr>
              <a:t>G</a:t>
            </a:r>
            <a:r>
              <a:rPr lang="en-US" sz="3500" dirty="0">
                <a:latin typeface="Times New Roman" panose="02020603050405020304" pitchFamily="18" charset="0"/>
                <a:cs typeface="Times New Roman" panose="02020603050405020304" pitchFamily="18" charset="0"/>
              </a:rPr>
              <a:t>iordano, 2019; </a:t>
            </a:r>
            <a:r>
              <a:rPr lang="en-US" sz="3500" b="1" dirty="0">
                <a:solidFill>
                  <a:schemeClr val="accent2"/>
                </a:solidFill>
                <a:latin typeface="Times New Roman" panose="02020603050405020304" pitchFamily="18" charset="0"/>
                <a:cs typeface="Times New Roman" panose="02020603050405020304" pitchFamily="18" charset="0"/>
              </a:rPr>
              <a:t>S</a:t>
            </a:r>
            <a:r>
              <a:rPr lang="en-US" sz="3500" dirty="0">
                <a:latin typeface="Times New Roman" panose="02020603050405020304" pitchFamily="18" charset="0"/>
                <a:cs typeface="Times New Roman" panose="02020603050405020304" pitchFamily="18" charset="0"/>
              </a:rPr>
              <a:t>hortway, 2020; </a:t>
            </a:r>
            <a:r>
              <a:rPr lang="en-US" sz="3500" b="1" dirty="0">
                <a:solidFill>
                  <a:schemeClr val="accent2"/>
                </a:solidFill>
                <a:latin typeface="Times New Roman" panose="02020603050405020304" pitchFamily="18" charset="0"/>
                <a:cs typeface="Times New Roman" panose="02020603050405020304" pitchFamily="18" charset="0"/>
              </a:rPr>
              <a:t>W</a:t>
            </a:r>
            <a:r>
              <a:rPr lang="en-US" sz="3500" dirty="0">
                <a:latin typeface="Times New Roman" panose="02020603050405020304" pitchFamily="18" charset="0"/>
                <a:cs typeface="Times New Roman" panose="02020603050405020304" pitchFamily="18" charset="0"/>
              </a:rPr>
              <a:t>ebber, 2019)</a:t>
            </a:r>
          </a:p>
          <a:p>
            <a:pPr>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 When citing from a chapter in an edited book, the author should be cited, not the editor </a:t>
            </a:r>
          </a:p>
          <a:p>
            <a:pPr>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 Differences between short and block quotations: </a:t>
            </a:r>
            <a:r>
              <a:rPr lang="en-US" sz="3500" dirty="0">
                <a:solidFill>
                  <a:schemeClr val="accent2"/>
                </a:solidFill>
                <a:latin typeface="Times New Roman" panose="02020603050405020304" pitchFamily="18" charset="0"/>
                <a:cs typeface="Times New Roman" panose="02020603050405020304" pitchFamily="18" charset="0"/>
              </a:rPr>
              <a:t>40 words</a:t>
            </a:r>
            <a:endParaRPr lang="en-US" sz="35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 Punctuation is included after the citation in a direct quote (with some exceptions):</a:t>
            </a:r>
          </a:p>
          <a:p>
            <a:pPr marL="0" indent="0">
              <a:buNone/>
            </a:pPr>
            <a:r>
              <a:rPr lang="en-US" sz="3500" dirty="0">
                <a:latin typeface="Times New Roman" panose="02020603050405020304" pitchFamily="18" charset="0"/>
                <a:cs typeface="Times New Roman" panose="02020603050405020304" pitchFamily="18" charset="0"/>
              </a:rPr>
              <a:t>	Shortway stated, “You cannot compare apples to oranges” (2020, p. 1). </a:t>
            </a:r>
          </a:p>
          <a:p>
            <a:pPr>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 If you cite authors with the same surname, include their initials:				(A. B. </a:t>
            </a:r>
            <a:r>
              <a:rPr lang="en-US" sz="3500" dirty="0" err="1">
                <a:latin typeface="Times New Roman" panose="02020603050405020304" pitchFamily="18" charset="0"/>
                <a:cs typeface="Times New Roman" panose="02020603050405020304" pitchFamily="18" charset="0"/>
              </a:rPr>
              <a:t>Commonname</a:t>
            </a:r>
            <a:r>
              <a:rPr lang="en-US" sz="3500" dirty="0">
                <a:latin typeface="Times New Roman" panose="02020603050405020304" pitchFamily="18" charset="0"/>
                <a:cs typeface="Times New Roman" panose="02020603050405020304" pitchFamily="18" charset="0"/>
              </a:rPr>
              <a:t> &amp; Shortway, 2020; G. </a:t>
            </a:r>
            <a:r>
              <a:rPr lang="en-US" sz="3500" dirty="0" err="1">
                <a:latin typeface="Times New Roman" panose="02020603050405020304" pitchFamily="18" charset="0"/>
                <a:cs typeface="Times New Roman" panose="02020603050405020304" pitchFamily="18" charset="0"/>
              </a:rPr>
              <a:t>Commonname</a:t>
            </a:r>
            <a:r>
              <a:rPr lang="en-US" sz="3500" dirty="0">
                <a:latin typeface="Times New Roman" panose="02020603050405020304" pitchFamily="18" charset="0"/>
                <a:cs typeface="Times New Roman" panose="02020603050405020304" pitchFamily="18" charset="0"/>
              </a:rPr>
              <a:t>, 2016)</a:t>
            </a:r>
          </a:p>
          <a:p>
            <a:pPr>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 Use numerals for numbers 10 and greater (with exceptions)</a:t>
            </a:r>
          </a:p>
          <a:p>
            <a:pPr>
              <a:buFont typeface="Arial" panose="020B0604020202020204" pitchFamily="34" charset="0"/>
              <a:buChar char="•"/>
            </a:pPr>
            <a:r>
              <a:rPr lang="en-US" sz="3500" dirty="0">
                <a:latin typeface="Times New Roman" panose="02020603050405020304" pitchFamily="18" charset="0"/>
                <a:cs typeface="Times New Roman" panose="02020603050405020304" pitchFamily="18" charset="0"/>
              </a:rPr>
              <a:t> If the number begins the sentence, use words to express it:</a:t>
            </a:r>
          </a:p>
          <a:p>
            <a:pPr marL="201168" lvl="1" indent="0">
              <a:buNone/>
            </a:pPr>
            <a:r>
              <a:rPr lang="en-US" sz="3500" dirty="0">
                <a:latin typeface="Times New Roman" panose="02020603050405020304" pitchFamily="18" charset="0"/>
                <a:cs typeface="Times New Roman" panose="02020603050405020304" pitchFamily="18" charset="0"/>
              </a:rPr>
              <a:t>	Fifteen students expressed their interest in the workshop. </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sp>
        <p:nvSpPr>
          <p:cNvPr id="6" name="Footer Placeholder 5"/>
          <p:cNvSpPr>
            <a:spLocks noGrp="1"/>
          </p:cNvSpPr>
          <p:nvPr>
            <p:ph type="ftr" sz="quarter" idx="11"/>
          </p:nvPr>
        </p:nvSpPr>
        <p:spPr/>
        <p:txBody>
          <a:bodyPr/>
          <a:lstStyle/>
          <a:p>
            <a:r>
              <a:rPr lang="en-US"/>
              <a:t>SHORTWAY 2020</a:t>
            </a:r>
          </a:p>
        </p:txBody>
      </p:sp>
    </p:spTree>
    <p:extLst>
      <p:ext uri="{BB962C8B-B14F-4D97-AF65-F5344CB8AC3E}">
        <p14:creationId xmlns:p14="http://schemas.microsoft.com/office/powerpoint/2010/main" val="1481969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Group Activity </a:t>
            </a:r>
          </a:p>
        </p:txBody>
      </p:sp>
      <p:sp>
        <p:nvSpPr>
          <p:cNvPr id="3" name="Content Placeholder 2"/>
          <p:cNvSpPr>
            <a:spLocks noGrp="1"/>
          </p:cNvSpPr>
          <p:nvPr>
            <p:ph idx="1"/>
          </p:nvPr>
        </p:nvSpPr>
        <p:spPr/>
        <p:txBody>
          <a:bodyPr>
            <a:normAutofit/>
          </a:bodyPr>
          <a:lstStyle/>
          <a:p>
            <a:pPr marL="0" indent="0">
              <a:buNone/>
            </a:pPr>
            <a:r>
              <a:rPr lang="en-US" sz="2600" dirty="0">
                <a:latin typeface="Times New Roman" panose="02020603050405020304" pitchFamily="18" charset="0"/>
                <a:cs typeface="Times New Roman" panose="02020603050405020304" pitchFamily="18" charset="0"/>
              </a:rPr>
              <a:t>Organize into groups of 3-4, and read the passage below to identify the errors that need revision to be consistent with APA Style </a:t>
            </a: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sp>
        <p:nvSpPr>
          <p:cNvPr id="6" name="Footer Placeholder 5"/>
          <p:cNvSpPr>
            <a:spLocks noGrp="1"/>
          </p:cNvSpPr>
          <p:nvPr>
            <p:ph type="ftr" sz="quarter" idx="11"/>
          </p:nvPr>
        </p:nvSpPr>
        <p:spPr/>
        <p:txBody>
          <a:bodyPr/>
          <a:lstStyle/>
          <a:p>
            <a:r>
              <a:rPr lang="en-US"/>
              <a:t>SHORTWAY 2020</a:t>
            </a:r>
          </a:p>
        </p:txBody>
      </p:sp>
      <p:sp>
        <p:nvSpPr>
          <p:cNvPr id="7" name="TextBox 6"/>
          <p:cNvSpPr txBox="1"/>
          <p:nvPr/>
        </p:nvSpPr>
        <p:spPr>
          <a:xfrm>
            <a:off x="1921164" y="2748120"/>
            <a:ext cx="8026400" cy="341632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References for Writing</a:t>
            </a:r>
          </a:p>
          <a:p>
            <a:r>
              <a:rPr lang="en-US" b="1" i="1" dirty="0">
                <a:latin typeface="Times New Roman" panose="02020603050405020304" pitchFamily="18" charset="0"/>
                <a:cs typeface="Times New Roman" panose="02020603050405020304" pitchFamily="18" charset="0"/>
              </a:rPr>
              <a:t>A Revised Style. </a:t>
            </a:r>
            <a:r>
              <a:rPr lang="en-US" dirty="0">
                <a:latin typeface="Times New Roman" panose="02020603050405020304" pitchFamily="18" charset="0"/>
                <a:cs typeface="Times New Roman" panose="02020603050405020304" pitchFamily="18" charset="0"/>
              </a:rPr>
              <a:t>The American Psychological Association recently published a new edition of the publication manual. The APA’s previous edition was published over ten years ago in 2009. One change is that more font types are now acceptable to use, and disabled people who use assistive technology may prefer the new fonts. There are also guidelines for writing journal articles. 14 people contributed to the task force on journal article reporting standards, and their contributions greatly improved the new edition. A student will need to refer to the new edition if he or she wants to succeed in scholarly writing tasks. As a side note, the current author of this passage appreciated that the APA stated, “Overuse of the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dash weakens the flow of material, so use it judiciously.” (pg. 157). That author used a ton of </a:t>
            </a:r>
            <a:r>
              <a:rPr lang="en-US" dirty="0" err="1">
                <a:latin typeface="Times New Roman" panose="02020603050405020304" pitchFamily="18" charset="0"/>
                <a:cs typeface="Times New Roman" panose="02020603050405020304" pitchFamily="18" charset="0"/>
              </a:rPr>
              <a:t>of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dashes in another publication (Shortway, </a:t>
            </a:r>
            <a:r>
              <a:rPr lang="en-US" dirty="0" err="1">
                <a:latin typeface="Times New Roman" panose="02020603050405020304" pitchFamily="18" charset="0"/>
                <a:cs typeface="Times New Roman" panose="02020603050405020304" pitchFamily="18" charset="0"/>
              </a:rPr>
              <a:t>Almakhzoomy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Inoa</a:t>
            </a:r>
            <a:r>
              <a:rPr lang="en-US" dirty="0">
                <a:latin typeface="Times New Roman" panose="02020603050405020304" pitchFamily="18" charset="0"/>
                <a:cs typeface="Times New Roman" panose="02020603050405020304" pitchFamily="18" charset="0"/>
              </a:rPr>
              <a:t> &amp; Webber, 2018). </a:t>
            </a:r>
          </a:p>
        </p:txBody>
      </p:sp>
      <p:sp>
        <p:nvSpPr>
          <p:cNvPr id="8" name="Rounded Rectangle 7"/>
          <p:cNvSpPr/>
          <p:nvPr/>
        </p:nvSpPr>
        <p:spPr>
          <a:xfrm>
            <a:off x="1662546" y="2748120"/>
            <a:ext cx="8285018" cy="34883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397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Group Activity: Let’s Review! </a:t>
            </a: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sp>
        <p:nvSpPr>
          <p:cNvPr id="6" name="Footer Placeholder 5"/>
          <p:cNvSpPr>
            <a:spLocks noGrp="1"/>
          </p:cNvSpPr>
          <p:nvPr>
            <p:ph type="ftr" sz="quarter" idx="11"/>
          </p:nvPr>
        </p:nvSpPr>
        <p:spPr/>
        <p:txBody>
          <a:bodyPr/>
          <a:lstStyle/>
          <a:p>
            <a:r>
              <a:rPr lang="en-US"/>
              <a:t>SHORTWAY 2020</a:t>
            </a:r>
          </a:p>
        </p:txBody>
      </p:sp>
      <p:sp>
        <p:nvSpPr>
          <p:cNvPr id="7" name="TextBox 6"/>
          <p:cNvSpPr txBox="1"/>
          <p:nvPr/>
        </p:nvSpPr>
        <p:spPr>
          <a:xfrm>
            <a:off x="1764146" y="2101575"/>
            <a:ext cx="8026400" cy="341632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References for Writing</a:t>
            </a:r>
          </a:p>
          <a:p>
            <a:r>
              <a:rPr lang="en-US" b="1" i="1" dirty="0">
                <a:solidFill>
                  <a:schemeClr val="accent2"/>
                </a:solidFill>
                <a:latin typeface="Times New Roman" panose="02020603050405020304" pitchFamily="18" charset="0"/>
                <a:cs typeface="Times New Roman" panose="02020603050405020304" pitchFamily="18" charset="0"/>
              </a:rPr>
              <a:t>A Revised Style. </a:t>
            </a:r>
            <a:r>
              <a:rPr lang="en-US" dirty="0">
                <a:latin typeface="Times New Roman" panose="02020603050405020304" pitchFamily="18" charset="0"/>
                <a:cs typeface="Times New Roman" panose="02020603050405020304" pitchFamily="18" charset="0"/>
              </a:rPr>
              <a:t>The American Psychological Association recently published a new edition of the publication manual. The </a:t>
            </a:r>
            <a:r>
              <a:rPr lang="en-US" dirty="0">
                <a:solidFill>
                  <a:schemeClr val="accent2"/>
                </a:solidFill>
                <a:latin typeface="Times New Roman" panose="02020603050405020304" pitchFamily="18" charset="0"/>
                <a:cs typeface="Times New Roman" panose="02020603050405020304" pitchFamily="18" charset="0"/>
              </a:rPr>
              <a:t>APA</a:t>
            </a:r>
            <a:r>
              <a:rPr lang="en-US" dirty="0">
                <a:latin typeface="Times New Roman" panose="02020603050405020304" pitchFamily="18" charset="0"/>
                <a:cs typeface="Times New Roman" panose="02020603050405020304" pitchFamily="18" charset="0"/>
              </a:rPr>
              <a:t>’s previous edition was published over </a:t>
            </a:r>
            <a:r>
              <a:rPr lang="en-US" dirty="0">
                <a:solidFill>
                  <a:schemeClr val="accent2"/>
                </a:solidFill>
                <a:latin typeface="Times New Roman" panose="02020603050405020304" pitchFamily="18" charset="0"/>
                <a:cs typeface="Times New Roman" panose="02020603050405020304" pitchFamily="18" charset="0"/>
              </a:rPr>
              <a:t>ten</a:t>
            </a:r>
            <a:r>
              <a:rPr lang="en-US" dirty="0">
                <a:latin typeface="Times New Roman" panose="02020603050405020304" pitchFamily="18" charset="0"/>
                <a:cs typeface="Times New Roman" panose="02020603050405020304" pitchFamily="18" charset="0"/>
              </a:rPr>
              <a:t> years ago in 2009. One change is that more font types are now acceptable to use, and </a:t>
            </a:r>
            <a:r>
              <a:rPr lang="en-US" dirty="0">
                <a:solidFill>
                  <a:schemeClr val="accent2"/>
                </a:solidFill>
                <a:latin typeface="Times New Roman" panose="02020603050405020304" pitchFamily="18" charset="0"/>
                <a:cs typeface="Times New Roman" panose="02020603050405020304" pitchFamily="18" charset="0"/>
              </a:rPr>
              <a:t>disabled people </a:t>
            </a:r>
            <a:r>
              <a:rPr lang="en-US" dirty="0">
                <a:latin typeface="Times New Roman" panose="02020603050405020304" pitchFamily="18" charset="0"/>
                <a:cs typeface="Times New Roman" panose="02020603050405020304" pitchFamily="18" charset="0"/>
              </a:rPr>
              <a:t>who use assistive technology may prefer the new fonts. </a:t>
            </a:r>
            <a:r>
              <a:rPr lang="en-US" u="sng" dirty="0">
                <a:latin typeface="Times New Roman" panose="02020603050405020304" pitchFamily="18" charset="0"/>
                <a:cs typeface="Times New Roman" panose="02020603050405020304" pitchFamily="18" charset="0"/>
              </a:rPr>
              <a:t>There are also guidelines for writing journal articles. </a:t>
            </a:r>
            <a:r>
              <a:rPr lang="en-US" u="sng" dirty="0">
                <a:solidFill>
                  <a:schemeClr val="accent2"/>
                </a:solidFill>
                <a:latin typeface="Times New Roman" panose="02020603050405020304" pitchFamily="18" charset="0"/>
                <a:cs typeface="Times New Roman" panose="02020603050405020304" pitchFamily="18" charset="0"/>
              </a:rPr>
              <a:t>14</a:t>
            </a:r>
            <a:r>
              <a:rPr lang="en-US" u="sng" dirty="0">
                <a:latin typeface="Times New Roman" panose="02020603050405020304" pitchFamily="18" charset="0"/>
                <a:cs typeface="Times New Roman" panose="02020603050405020304" pitchFamily="18" charset="0"/>
              </a:rPr>
              <a:t> people contributed to the task force on journal article reporting standards, and their contributions greatly improved the new edition.</a:t>
            </a:r>
            <a:r>
              <a:rPr lang="en-US" dirty="0">
                <a:latin typeface="Times New Roman" panose="02020603050405020304" pitchFamily="18" charset="0"/>
                <a:cs typeface="Times New Roman" panose="02020603050405020304" pitchFamily="18" charset="0"/>
              </a:rPr>
              <a:t> A student will need to refer to the new edition if </a:t>
            </a:r>
            <a:r>
              <a:rPr lang="en-US" dirty="0">
                <a:solidFill>
                  <a:schemeClr val="accent2"/>
                </a:solidFill>
                <a:latin typeface="Times New Roman" panose="02020603050405020304" pitchFamily="18" charset="0"/>
                <a:cs typeface="Times New Roman" panose="02020603050405020304" pitchFamily="18" charset="0"/>
              </a:rPr>
              <a:t>he or she </a:t>
            </a:r>
            <a:r>
              <a:rPr lang="en-US" dirty="0">
                <a:latin typeface="Times New Roman" panose="02020603050405020304" pitchFamily="18" charset="0"/>
                <a:cs typeface="Times New Roman" panose="02020603050405020304" pitchFamily="18" charset="0"/>
              </a:rPr>
              <a:t>wants to succeed in scholarly writing tasks. As a side note, the </a:t>
            </a:r>
            <a:r>
              <a:rPr lang="en-US" dirty="0">
                <a:solidFill>
                  <a:schemeClr val="accent2"/>
                </a:solidFill>
                <a:latin typeface="Times New Roman" panose="02020603050405020304" pitchFamily="18" charset="0"/>
                <a:cs typeface="Times New Roman" panose="02020603050405020304" pitchFamily="18" charset="0"/>
              </a:rPr>
              <a:t>current author </a:t>
            </a:r>
            <a:r>
              <a:rPr lang="en-US" dirty="0">
                <a:latin typeface="Times New Roman" panose="02020603050405020304" pitchFamily="18" charset="0"/>
                <a:cs typeface="Times New Roman" panose="02020603050405020304" pitchFamily="18" charset="0"/>
              </a:rPr>
              <a:t>of this passage appreciated that the APA stated, “Overuse of the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dash weakens the flow of material, so use it judiciously</a:t>
            </a:r>
            <a:r>
              <a:rPr lang="en-US" dirty="0">
                <a:solidFill>
                  <a:schemeClr val="accent2"/>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(p</a:t>
            </a:r>
            <a:r>
              <a:rPr lang="en-US" dirty="0">
                <a:solidFill>
                  <a:schemeClr val="accent2"/>
                </a:solidFill>
                <a:latin typeface="Times New Roman" panose="02020603050405020304" pitchFamily="18" charset="0"/>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 157). </a:t>
            </a:r>
            <a:r>
              <a:rPr lang="en-US" dirty="0">
                <a:solidFill>
                  <a:schemeClr val="accent2"/>
                </a:solidFill>
                <a:latin typeface="Times New Roman" panose="02020603050405020304" pitchFamily="18" charset="0"/>
                <a:cs typeface="Times New Roman" panose="02020603050405020304" pitchFamily="18" charset="0"/>
              </a:rPr>
              <a:t>That author </a:t>
            </a:r>
            <a:r>
              <a:rPr lang="en-US" u="sng" dirty="0">
                <a:latin typeface="Times New Roman" panose="02020603050405020304" pitchFamily="18" charset="0"/>
                <a:cs typeface="Times New Roman" panose="02020603050405020304" pitchFamily="18" charset="0"/>
              </a:rPr>
              <a:t>used a ton </a:t>
            </a:r>
            <a:r>
              <a:rPr lang="en-US" dirty="0">
                <a:latin typeface="Times New Roman" panose="02020603050405020304" pitchFamily="18" charset="0"/>
                <a:cs typeface="Times New Roman" panose="02020603050405020304" pitchFamily="18" charset="0"/>
              </a:rPr>
              <a:t>of </a:t>
            </a:r>
            <a:r>
              <a:rPr lang="en-US" dirty="0" err="1">
                <a:latin typeface="Times New Roman" panose="02020603050405020304" pitchFamily="18" charset="0"/>
                <a:cs typeface="Times New Roman" panose="02020603050405020304" pitchFamily="18" charset="0"/>
              </a:rPr>
              <a:t>of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dashes in another publication (Shortway, </a:t>
            </a:r>
            <a:r>
              <a:rPr lang="en-US" dirty="0" err="1">
                <a:solidFill>
                  <a:schemeClr val="accent2"/>
                </a:solidFill>
                <a:latin typeface="Times New Roman" panose="02020603050405020304" pitchFamily="18" charset="0"/>
                <a:cs typeface="Times New Roman" panose="02020603050405020304" pitchFamily="18" charset="0"/>
              </a:rPr>
              <a:t>Almakhzoomy</a:t>
            </a:r>
            <a:r>
              <a:rPr lang="en-US" dirty="0">
                <a:solidFill>
                  <a:schemeClr val="accent2"/>
                </a:solidFill>
                <a:latin typeface="Times New Roman" panose="02020603050405020304" pitchFamily="18" charset="0"/>
                <a:cs typeface="Times New Roman" panose="02020603050405020304" pitchFamily="18" charset="0"/>
              </a:rPr>
              <a:t>, </a:t>
            </a:r>
            <a:r>
              <a:rPr lang="en-US" dirty="0" err="1">
                <a:solidFill>
                  <a:schemeClr val="accent2"/>
                </a:solidFill>
                <a:latin typeface="Times New Roman" panose="02020603050405020304" pitchFamily="18" charset="0"/>
                <a:cs typeface="Times New Roman" panose="02020603050405020304" pitchFamily="18" charset="0"/>
              </a:rPr>
              <a:t>Inoa</a:t>
            </a:r>
            <a:r>
              <a:rPr lang="en-US" dirty="0">
                <a:solidFill>
                  <a:schemeClr val="accent2"/>
                </a:solidFill>
                <a:latin typeface="Times New Roman" panose="02020603050405020304" pitchFamily="18" charset="0"/>
                <a:cs typeface="Times New Roman" panose="02020603050405020304" pitchFamily="18" charset="0"/>
              </a:rPr>
              <a:t> &amp; Webber, </a:t>
            </a:r>
            <a:r>
              <a:rPr lang="en-US" dirty="0">
                <a:latin typeface="Times New Roman" panose="02020603050405020304" pitchFamily="18" charset="0"/>
                <a:cs typeface="Times New Roman" panose="02020603050405020304" pitchFamily="18" charset="0"/>
              </a:rPr>
              <a:t>2018). </a:t>
            </a:r>
          </a:p>
        </p:txBody>
      </p:sp>
      <p:sp>
        <p:nvSpPr>
          <p:cNvPr id="8" name="Rounded Rectangle 7"/>
          <p:cNvSpPr/>
          <p:nvPr/>
        </p:nvSpPr>
        <p:spPr>
          <a:xfrm>
            <a:off x="1505528" y="2101575"/>
            <a:ext cx="8285018" cy="34883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2765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Psy.D. APA Style Review Team</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After students defend their dissertations and make needed revisions until the committee approves the final draft, the manuscript is submitted to the APA Style Review Team</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We use “the checklist” to ensure that the manuscript aligns with APA style, as this helps prepare the manuscript for submission to a journal as well as submission to ProQuest</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sp>
        <p:nvSpPr>
          <p:cNvPr id="6" name="Footer Placeholder 5"/>
          <p:cNvSpPr>
            <a:spLocks noGrp="1"/>
          </p:cNvSpPr>
          <p:nvPr>
            <p:ph type="ftr" sz="quarter" idx="11"/>
          </p:nvPr>
        </p:nvSpPr>
        <p:spPr/>
        <p:txBody>
          <a:bodyPr/>
          <a:lstStyle/>
          <a:p>
            <a:r>
              <a:rPr lang="en-US"/>
              <a:t>SHORTWAY 2020</a:t>
            </a:r>
          </a:p>
        </p:txBody>
      </p:sp>
      <p:pic>
        <p:nvPicPr>
          <p:cNvPr id="7" name="Picture 6"/>
          <p:cNvPicPr>
            <a:picLocks noChangeAspect="1"/>
          </p:cNvPicPr>
          <p:nvPr/>
        </p:nvPicPr>
        <p:blipFill>
          <a:blip r:embed="rId3"/>
          <a:stretch>
            <a:fillRect/>
          </a:stretch>
        </p:blipFill>
        <p:spPr>
          <a:xfrm>
            <a:off x="319580" y="4844877"/>
            <a:ext cx="1127858" cy="1024217"/>
          </a:xfrm>
          <a:prstGeom prst="rect">
            <a:avLst/>
          </a:prstGeom>
        </p:spPr>
      </p:pic>
      <p:sp>
        <p:nvSpPr>
          <p:cNvPr id="8" name="TextBox 7"/>
          <p:cNvSpPr txBox="1"/>
          <p:nvPr/>
        </p:nvSpPr>
        <p:spPr>
          <a:xfrm>
            <a:off x="1097281" y="5233656"/>
            <a:ext cx="8194502"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I am sharing a draft of our checklist, but this is based on requirements for Psy.D. students. Your program may have different requirements!</a:t>
            </a:r>
          </a:p>
        </p:txBody>
      </p:sp>
    </p:spTree>
    <p:extLst>
      <p:ext uri="{BB962C8B-B14F-4D97-AF65-F5344CB8AC3E}">
        <p14:creationId xmlns:p14="http://schemas.microsoft.com/office/powerpoint/2010/main" val="2804689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Welcome to our inaugural workshop!</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Doctoral Organization for the Collaboration of Scholars (DOCS)</a:t>
            </a:r>
          </a:p>
          <a:p>
            <a:pPr marL="0" indent="0">
              <a:buNone/>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I do not represent the American Psychological Association (APA) with this presentation </a:t>
            </a:r>
          </a:p>
          <a:p>
            <a:pPr marL="0" indent="0">
              <a:buNone/>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When will you be expected to use the 7</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edition? </a:t>
            </a:r>
          </a:p>
          <a:p>
            <a:pPr marL="0" indent="0">
              <a:buNone/>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Please complete the survey at the conclusion of the workshop!</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sp>
        <p:nvSpPr>
          <p:cNvPr id="7" name="Footer Placeholder 6"/>
          <p:cNvSpPr>
            <a:spLocks noGrp="1"/>
          </p:cNvSpPr>
          <p:nvPr>
            <p:ph type="ftr" sz="quarter" idx="11"/>
          </p:nvPr>
        </p:nvSpPr>
        <p:spPr/>
        <p:txBody>
          <a:bodyPr/>
          <a:lstStyle/>
          <a:p>
            <a:r>
              <a:rPr lang="en-US"/>
              <a:t>SHORTWAY 2020</a:t>
            </a:r>
          </a:p>
        </p:txBody>
      </p:sp>
    </p:spTree>
    <p:extLst>
      <p:ext uri="{BB962C8B-B14F-4D97-AF65-F5344CB8AC3E}">
        <p14:creationId xmlns:p14="http://schemas.microsoft.com/office/powerpoint/2010/main" val="1696214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Writing Activity </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Open a document you are currently writing, a past assignment, or your CV/resume</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Begin to revise and edit to APA style based on the 7</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edition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Ask questions as needed!</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sp>
        <p:nvSpPr>
          <p:cNvPr id="6" name="Footer Placeholder 5"/>
          <p:cNvSpPr>
            <a:spLocks noGrp="1"/>
          </p:cNvSpPr>
          <p:nvPr>
            <p:ph type="ftr" sz="quarter" idx="11"/>
          </p:nvPr>
        </p:nvSpPr>
        <p:spPr/>
        <p:txBody>
          <a:bodyPr/>
          <a:lstStyle/>
          <a:p>
            <a:r>
              <a:rPr lang="en-US"/>
              <a:t>SHORTWAY 2020</a:t>
            </a:r>
          </a:p>
        </p:txBody>
      </p:sp>
      <p:pic>
        <p:nvPicPr>
          <p:cNvPr id="4" name="Picture 3"/>
          <p:cNvPicPr>
            <a:picLocks noChangeAspect="1"/>
          </p:cNvPicPr>
          <p:nvPr/>
        </p:nvPicPr>
        <p:blipFill>
          <a:blip r:embed="rId3"/>
          <a:stretch>
            <a:fillRect/>
          </a:stretch>
        </p:blipFill>
        <p:spPr>
          <a:xfrm>
            <a:off x="5208045" y="3481684"/>
            <a:ext cx="1779083" cy="1363193"/>
          </a:xfrm>
          <a:prstGeom prst="rect">
            <a:avLst/>
          </a:prstGeom>
        </p:spPr>
      </p:pic>
      <p:pic>
        <p:nvPicPr>
          <p:cNvPr id="7" name="Picture 6"/>
          <p:cNvPicPr>
            <a:picLocks noChangeAspect="1"/>
          </p:cNvPicPr>
          <p:nvPr/>
        </p:nvPicPr>
        <p:blipFill>
          <a:blip r:embed="rId4"/>
          <a:stretch>
            <a:fillRect/>
          </a:stretch>
        </p:blipFill>
        <p:spPr>
          <a:xfrm>
            <a:off x="319580" y="4844877"/>
            <a:ext cx="1127858" cy="1024217"/>
          </a:xfrm>
          <a:prstGeom prst="rect">
            <a:avLst/>
          </a:prstGeom>
        </p:spPr>
      </p:pic>
      <p:sp>
        <p:nvSpPr>
          <p:cNvPr id="8" name="TextBox 7"/>
          <p:cNvSpPr txBox="1"/>
          <p:nvPr/>
        </p:nvSpPr>
        <p:spPr>
          <a:xfrm>
            <a:off x="1097281" y="5233656"/>
            <a:ext cx="8194502" cy="769441"/>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“Effective scholarly writing balances continuity and flow with conciseness and clarity” (APA, 2020, p. 111). </a:t>
            </a:r>
          </a:p>
        </p:txBody>
      </p:sp>
    </p:spTree>
    <p:extLst>
      <p:ext uri="{BB962C8B-B14F-4D97-AF65-F5344CB8AC3E}">
        <p14:creationId xmlns:p14="http://schemas.microsoft.com/office/powerpoint/2010/main" val="2307688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Additional Resources</a:t>
            </a:r>
          </a:p>
        </p:txBody>
      </p:sp>
      <p:sp>
        <p:nvSpPr>
          <p:cNvPr id="3" name="Content Placeholder 2"/>
          <p:cNvSpPr>
            <a:spLocks noGrp="1"/>
          </p:cNvSpPr>
          <p:nvPr>
            <p:ph idx="1"/>
          </p:nvPr>
        </p:nvSpPr>
        <p:spPr/>
        <p:txBody>
          <a:bodyPr>
            <a:normAutofit/>
          </a:bodyPr>
          <a:lstStyle/>
          <a:p>
            <a:pPr marL="0" indent="0">
              <a:buNone/>
            </a:pP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2"/>
              </a:rPr>
              <a:t>https://apastyle.apa.org</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3"/>
              </a:rPr>
              <a:t>https://apastyle.apa.org/blog</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hlinkClick r:id="rId4"/>
              </a:rPr>
              <a:t>https://digitallearning.apa.org/academic-writer</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Visit the Kean University Writing Center:</a:t>
            </a:r>
          </a:p>
          <a:p>
            <a:pPr marL="0" indent="0">
              <a:buNone/>
            </a:pPr>
            <a:r>
              <a:rPr lang="en-US" sz="2800" dirty="0">
                <a:hlinkClick r:id="rId5"/>
              </a:rPr>
              <a:t>https://www.kean.edu/offices/library/writing-center</a:t>
            </a:r>
            <a:endParaRPr lang="en-US" sz="2800" dirty="0"/>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Dr. Kendahl Shortway: shortwak@kean.edu</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6"/>
          <a:stretch>
            <a:fillRect/>
          </a:stretch>
        </p:blipFill>
        <p:spPr>
          <a:xfrm>
            <a:off x="11058597" y="5354680"/>
            <a:ext cx="782420" cy="782420"/>
          </a:xfrm>
          <a:prstGeom prst="rect">
            <a:avLst/>
          </a:prstGeom>
        </p:spPr>
      </p:pic>
      <p:sp>
        <p:nvSpPr>
          <p:cNvPr id="6" name="Footer Placeholder 5"/>
          <p:cNvSpPr>
            <a:spLocks noGrp="1"/>
          </p:cNvSpPr>
          <p:nvPr>
            <p:ph type="ftr" sz="quarter" idx="11"/>
          </p:nvPr>
        </p:nvSpPr>
        <p:spPr/>
        <p:txBody>
          <a:bodyPr/>
          <a:lstStyle/>
          <a:p>
            <a:r>
              <a:rPr lang="en-US"/>
              <a:t>SHORTWAY 2020</a:t>
            </a:r>
          </a:p>
        </p:txBody>
      </p:sp>
      <p:pic>
        <p:nvPicPr>
          <p:cNvPr id="4" name="Picture 3"/>
          <p:cNvPicPr>
            <a:picLocks noChangeAspect="1"/>
          </p:cNvPicPr>
          <p:nvPr/>
        </p:nvPicPr>
        <p:blipFill>
          <a:blip r:embed="rId7"/>
          <a:stretch>
            <a:fillRect/>
          </a:stretch>
        </p:blipFill>
        <p:spPr>
          <a:xfrm>
            <a:off x="9441023" y="1845734"/>
            <a:ext cx="2021304" cy="3037478"/>
          </a:xfrm>
          <a:prstGeom prst="rect">
            <a:avLst/>
          </a:prstGeom>
        </p:spPr>
      </p:pic>
    </p:spTree>
    <p:extLst>
      <p:ext uri="{BB962C8B-B14F-4D97-AF65-F5344CB8AC3E}">
        <p14:creationId xmlns:p14="http://schemas.microsoft.com/office/powerpoint/2010/main" val="3141094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Your Feedback Matters</a:t>
            </a:r>
          </a:p>
        </p:txBody>
      </p:sp>
      <p:sp>
        <p:nvSpPr>
          <p:cNvPr id="3" name="Content Placeholder 2"/>
          <p:cNvSpPr>
            <a:spLocks noGrp="1"/>
          </p:cNvSpPr>
          <p:nvPr>
            <p:ph idx="1"/>
          </p:nvPr>
        </p:nvSpPr>
        <p:spPr/>
        <p:txBody>
          <a:bodyPr>
            <a:normAutofit/>
          </a:bodyPr>
          <a:lstStyle/>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Please begin the survey!</a:t>
            </a:r>
          </a:p>
          <a:p>
            <a:pPr marL="0" indent="0">
              <a:buNone/>
            </a:pPr>
            <a:endParaRPr lang="en-US" sz="2800" dirty="0">
              <a:latin typeface="Times New Roman" panose="02020603050405020304" pitchFamily="18" charset="0"/>
              <a:cs typeface="Times New Roman" panose="02020603050405020304" pitchFamily="18" charset="0"/>
            </a:endParaRPr>
          </a:p>
          <a:p>
            <a:pPr marL="0" indent="0" algn="ctr">
              <a:buNone/>
            </a:pPr>
            <a:r>
              <a:rPr lang="en-US" sz="2800" dirty="0">
                <a:latin typeface="Times New Roman" panose="02020603050405020304" pitchFamily="18" charset="0"/>
                <a:cs typeface="Times New Roman" panose="02020603050405020304" pitchFamily="18" charset="0"/>
              </a:rPr>
              <a:t>Thank you for joining us today…</a:t>
            </a:r>
          </a:p>
          <a:p>
            <a:pPr marL="0" indent="0" algn="ctr">
              <a:buNone/>
            </a:pPr>
            <a:r>
              <a:rPr lang="en-US" sz="2800" dirty="0">
                <a:latin typeface="Times New Roman" panose="02020603050405020304" pitchFamily="18" charset="0"/>
                <a:cs typeface="Times New Roman" panose="02020603050405020304" pitchFamily="18" charset="0"/>
              </a:rPr>
              <a:t>Happy writing, and have a wonderful semester! </a:t>
            </a: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sp>
        <p:nvSpPr>
          <p:cNvPr id="6" name="Footer Placeholder 5"/>
          <p:cNvSpPr>
            <a:spLocks noGrp="1"/>
          </p:cNvSpPr>
          <p:nvPr>
            <p:ph type="ftr" sz="quarter" idx="11"/>
          </p:nvPr>
        </p:nvSpPr>
        <p:spPr/>
        <p:txBody>
          <a:bodyPr/>
          <a:lstStyle/>
          <a:p>
            <a:r>
              <a:rPr lang="en-US"/>
              <a:t>SHORTWAY 2020</a:t>
            </a:r>
          </a:p>
        </p:txBody>
      </p:sp>
    </p:spTree>
    <p:extLst>
      <p:ext uri="{BB962C8B-B14F-4D97-AF65-F5344CB8AC3E}">
        <p14:creationId xmlns:p14="http://schemas.microsoft.com/office/powerpoint/2010/main" val="290719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Workshop Overview</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What is APA style?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Purposes and advantages of writing in APA style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Major changes from the 6</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to 7</a:t>
            </a:r>
            <a:r>
              <a:rPr lang="en-US" sz="2800" baseline="30000" dirty="0">
                <a:latin typeface="Times New Roman" panose="02020603050405020304" pitchFamily="18" charset="0"/>
                <a:cs typeface="Times New Roman" panose="02020603050405020304" pitchFamily="18" charset="0"/>
              </a:rPr>
              <a:t>th</a:t>
            </a:r>
            <a:r>
              <a:rPr lang="en-US" sz="2800" dirty="0">
                <a:latin typeface="Times New Roman" panose="02020603050405020304" pitchFamily="18" charset="0"/>
                <a:cs typeface="Times New Roman" panose="02020603050405020304" pitchFamily="18" charset="0"/>
              </a:rPr>
              <a:t> editions of the </a:t>
            </a:r>
            <a:r>
              <a:rPr lang="en-US" sz="2800" i="1" dirty="0">
                <a:latin typeface="Times New Roman" panose="02020603050405020304" pitchFamily="18" charset="0"/>
                <a:cs typeface="Times New Roman" panose="02020603050405020304" pitchFamily="18" charset="0"/>
              </a:rPr>
              <a:t>Publication Manual</a:t>
            </a: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Guidelines specific to student papers</a:t>
            </a:r>
            <a:endParaRPr lang="en-US" sz="2800" i="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Correcting common APA style errors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Writing activity and discussion</a:t>
            </a:r>
            <a:r>
              <a:rPr lang="en-US" dirty="0">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sp>
        <p:nvSpPr>
          <p:cNvPr id="7" name="Footer Placeholder 6"/>
          <p:cNvSpPr>
            <a:spLocks noGrp="1"/>
          </p:cNvSpPr>
          <p:nvPr>
            <p:ph type="ftr" sz="quarter" idx="11"/>
          </p:nvPr>
        </p:nvSpPr>
        <p:spPr/>
        <p:txBody>
          <a:bodyPr/>
          <a:lstStyle/>
          <a:p>
            <a:r>
              <a:rPr lang="en-US"/>
              <a:t>SHORTWAY 2020</a:t>
            </a:r>
          </a:p>
        </p:txBody>
      </p:sp>
    </p:spTree>
    <p:extLst>
      <p:ext uri="{BB962C8B-B14F-4D97-AF65-F5344CB8AC3E}">
        <p14:creationId xmlns:p14="http://schemas.microsoft.com/office/powerpoint/2010/main" val="41391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is APA Style?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 The </a:t>
            </a:r>
            <a:r>
              <a:rPr lang="en-US" sz="2600" i="1" dirty="0">
                <a:latin typeface="Times New Roman" panose="02020603050405020304" pitchFamily="18" charset="0"/>
                <a:cs typeface="Times New Roman" panose="02020603050405020304" pitchFamily="18" charset="0"/>
              </a:rPr>
              <a:t>Publication Manual</a:t>
            </a:r>
            <a:r>
              <a:rPr lang="en-US" sz="2600" dirty="0">
                <a:latin typeface="Times New Roman" panose="02020603050405020304" pitchFamily="18" charset="0"/>
                <a:cs typeface="Times New Roman" panose="02020603050405020304" pitchFamily="18" charset="0"/>
              </a:rPr>
              <a:t> is published by the APA in collaboration and consultation with scholars and professionals across many disciplines</a:t>
            </a:r>
          </a:p>
          <a:p>
            <a:pPr>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 APA style is commonly used in the social and behavioral sciences for student papers and scientific journals</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6934"/>
          <a:stretch/>
        </p:blipFill>
        <p:spPr>
          <a:xfrm>
            <a:off x="1305818" y="4115522"/>
            <a:ext cx="8951884" cy="2021578"/>
          </a:xfrm>
          <a:prstGeom prst="rect">
            <a:avLst/>
          </a:prstGeom>
        </p:spPr>
      </p:pic>
      <p:sp>
        <p:nvSpPr>
          <p:cNvPr id="6" name="TextBox 5"/>
          <p:cNvSpPr txBox="1"/>
          <p:nvPr/>
        </p:nvSpPr>
        <p:spPr>
          <a:xfrm>
            <a:off x="7897091" y="5845388"/>
            <a:ext cx="2761059" cy="307777"/>
          </a:xfrm>
          <a:prstGeom prst="rect">
            <a:avLst/>
          </a:prstGeom>
          <a:noFill/>
        </p:spPr>
        <p:txBody>
          <a:bodyPr wrap="square" rtlCol="0">
            <a:spAutoFit/>
          </a:bodyPr>
          <a:lstStyle/>
          <a:p>
            <a:r>
              <a:rPr lang="en-US" sz="1400" dirty="0"/>
              <a:t>Image from </a:t>
            </a:r>
            <a:r>
              <a:rPr lang="en-US" sz="1400" i="1" dirty="0"/>
              <a:t>APA Books </a:t>
            </a:r>
            <a:r>
              <a:rPr lang="en-US" sz="1400" dirty="0"/>
              <a:t>(2019)</a:t>
            </a:r>
          </a:p>
        </p:txBody>
      </p:sp>
      <p:sp>
        <p:nvSpPr>
          <p:cNvPr id="8" name="Footer Placeholder 7"/>
          <p:cNvSpPr>
            <a:spLocks noGrp="1"/>
          </p:cNvSpPr>
          <p:nvPr>
            <p:ph type="ftr" sz="quarter" idx="11"/>
          </p:nvPr>
        </p:nvSpPr>
        <p:spPr/>
        <p:txBody>
          <a:bodyPr/>
          <a:lstStyle/>
          <a:p>
            <a:r>
              <a:rPr lang="en-US"/>
              <a:t>SHORTWAY 2020</a:t>
            </a:r>
          </a:p>
        </p:txBody>
      </p:sp>
    </p:spTree>
    <p:extLst>
      <p:ext uri="{BB962C8B-B14F-4D97-AF65-F5344CB8AC3E}">
        <p14:creationId xmlns:p14="http://schemas.microsoft.com/office/powerpoint/2010/main" val="2404678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Imagine…</a:t>
            </a:r>
          </a:p>
        </p:txBody>
      </p:sp>
      <p:sp>
        <p:nvSpPr>
          <p:cNvPr id="3" name="Content Placeholder 2"/>
          <p:cNvSpPr>
            <a:spLocks noGrp="1"/>
          </p:cNvSpPr>
          <p:nvPr>
            <p:ph idx="1"/>
          </p:nvPr>
        </p:nvSpPr>
        <p:spPr/>
        <p:txBody>
          <a:bodyPr/>
          <a:lstStyle/>
          <a:p>
            <a:pPr marL="0" indent="0">
              <a:buNone/>
            </a:pPr>
            <a:r>
              <a:rPr lang="en-US" sz="2400" dirty="0">
                <a:latin typeface="Times New Roman" panose="02020603050405020304" pitchFamily="18" charset="0"/>
                <a:cs typeface="Times New Roman" panose="02020603050405020304" pitchFamily="18" charset="0"/>
              </a:rPr>
              <a:t>Writing without a shared style would be like sports without any rules! An athlete could be determined, strong, and coordinated…but without regulation of equipment, officials, or rules, how could athletes demonstrate their skills and abilities? How would spectators interpret what was happening? How could strangers play with each other? What would athletes do?</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pic>
        <p:nvPicPr>
          <p:cNvPr id="4" name="Picture 3"/>
          <p:cNvPicPr>
            <a:picLocks noChangeAspect="1"/>
          </p:cNvPicPr>
          <p:nvPr/>
        </p:nvPicPr>
        <p:blipFill>
          <a:blip r:embed="rId3"/>
          <a:stretch>
            <a:fillRect/>
          </a:stretch>
        </p:blipFill>
        <p:spPr>
          <a:xfrm>
            <a:off x="3904053" y="3805463"/>
            <a:ext cx="3964564" cy="2172005"/>
          </a:xfrm>
          <a:prstGeom prst="rect">
            <a:avLst/>
          </a:prstGeom>
        </p:spPr>
      </p:pic>
      <p:pic>
        <p:nvPicPr>
          <p:cNvPr id="7" name="Picture 6"/>
          <p:cNvPicPr>
            <a:picLocks noChangeAspect="1"/>
          </p:cNvPicPr>
          <p:nvPr/>
        </p:nvPicPr>
        <p:blipFill>
          <a:blip r:embed="rId4"/>
          <a:stretch>
            <a:fillRect/>
          </a:stretch>
        </p:blipFill>
        <p:spPr>
          <a:xfrm rot="830497">
            <a:off x="8672433" y="3733362"/>
            <a:ext cx="1477929" cy="2042792"/>
          </a:xfrm>
          <a:prstGeom prst="rect">
            <a:avLst/>
          </a:prstGeom>
        </p:spPr>
      </p:pic>
      <p:pic>
        <p:nvPicPr>
          <p:cNvPr id="9" name="Picture 8"/>
          <p:cNvPicPr>
            <a:picLocks noChangeAspect="1"/>
          </p:cNvPicPr>
          <p:nvPr/>
        </p:nvPicPr>
        <p:blipFill>
          <a:blip r:embed="rId5"/>
          <a:stretch>
            <a:fillRect/>
          </a:stretch>
        </p:blipFill>
        <p:spPr>
          <a:xfrm>
            <a:off x="1319527" y="4119247"/>
            <a:ext cx="1769524" cy="1379393"/>
          </a:xfrm>
          <a:prstGeom prst="rect">
            <a:avLst/>
          </a:prstGeom>
        </p:spPr>
      </p:pic>
      <p:sp>
        <p:nvSpPr>
          <p:cNvPr id="11" name="Footer Placeholder 10"/>
          <p:cNvSpPr>
            <a:spLocks noGrp="1"/>
          </p:cNvSpPr>
          <p:nvPr>
            <p:ph type="ftr" sz="quarter" idx="11"/>
          </p:nvPr>
        </p:nvSpPr>
        <p:spPr/>
        <p:txBody>
          <a:bodyPr/>
          <a:lstStyle/>
          <a:p>
            <a:r>
              <a:rPr lang="en-US"/>
              <a:t>SHORTWAY 2020</a:t>
            </a:r>
          </a:p>
        </p:txBody>
      </p:sp>
    </p:spTree>
    <p:extLst>
      <p:ext uri="{BB962C8B-B14F-4D97-AF65-F5344CB8AC3E}">
        <p14:creationId xmlns:p14="http://schemas.microsoft.com/office/powerpoint/2010/main" val="198554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Purpose and Advantages of APA Style</a:t>
            </a:r>
          </a:p>
        </p:txBody>
      </p:sp>
      <p:sp>
        <p:nvSpPr>
          <p:cNvPr id="3" name="Content Placeholder 2"/>
          <p:cNvSpPr>
            <a:spLocks noGrp="1"/>
          </p:cNvSpPr>
          <p:nvPr>
            <p:ph idx="1"/>
          </p:nvPr>
        </p:nvSpPr>
        <p:spPr>
          <a:xfrm>
            <a:off x="1097280" y="1845734"/>
            <a:ext cx="10374284" cy="4023360"/>
          </a:xfrm>
        </p:spPr>
        <p:txBody>
          <a:bodyPr>
            <a:normAutofit/>
          </a:bodyPr>
          <a:lstStyle/>
          <a:p>
            <a:pPr>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 A shared way of communicating allows us to read and write efficiently</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know where to look to find information </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Students have a structure to follow </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Scholars can share knowledge across countries and cultures</a:t>
            </a:r>
          </a:p>
          <a:p>
            <a:pPr>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 Can be frustrating to learn, but ultimately saves time and confusion </a:t>
            </a:r>
          </a:p>
          <a:p>
            <a:pPr>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 Guidelines and rules enable consistency, accessibility, and ethical writing </a:t>
            </a:r>
          </a:p>
          <a:p>
            <a:pPr>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 Like all skills, writing in APA style entails practice and learning </a:t>
            </a: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sp>
        <p:nvSpPr>
          <p:cNvPr id="6" name="Footer Placeholder 5"/>
          <p:cNvSpPr>
            <a:spLocks noGrp="1"/>
          </p:cNvSpPr>
          <p:nvPr>
            <p:ph type="ftr" sz="quarter" idx="11"/>
          </p:nvPr>
        </p:nvSpPr>
        <p:spPr/>
        <p:txBody>
          <a:bodyPr/>
          <a:lstStyle/>
          <a:p>
            <a:r>
              <a:rPr lang="en-US"/>
              <a:t>SHORTWAY 2020</a:t>
            </a:r>
          </a:p>
        </p:txBody>
      </p:sp>
    </p:spTree>
    <p:extLst>
      <p:ext uri="{BB962C8B-B14F-4D97-AF65-F5344CB8AC3E}">
        <p14:creationId xmlns:p14="http://schemas.microsoft.com/office/powerpoint/2010/main" val="416128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Major Changes from the 6</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to 7</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Edition </a:t>
            </a: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cxnSp>
        <p:nvCxnSpPr>
          <p:cNvPr id="7" name="Straight Arrow Connector 6"/>
          <p:cNvCxnSpPr/>
          <p:nvPr/>
        </p:nvCxnSpPr>
        <p:spPr>
          <a:xfrm>
            <a:off x="4898505" y="3674731"/>
            <a:ext cx="1111134" cy="24691"/>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8" name="Picture 7"/>
          <p:cNvPicPr>
            <a:picLocks noChangeAspect="1"/>
          </p:cNvPicPr>
          <p:nvPr/>
        </p:nvPicPr>
        <p:blipFill>
          <a:blip r:embed="rId3"/>
          <a:stretch>
            <a:fillRect/>
          </a:stretch>
        </p:blipFill>
        <p:spPr>
          <a:xfrm>
            <a:off x="6337993" y="2357487"/>
            <a:ext cx="2176669" cy="2659182"/>
          </a:xfrm>
          <a:prstGeom prst="rect">
            <a:avLst/>
          </a:prstGeom>
        </p:spPr>
      </p:pic>
      <p:sp>
        <p:nvSpPr>
          <p:cNvPr id="11" name="Footer Placeholder 10"/>
          <p:cNvSpPr>
            <a:spLocks noGrp="1"/>
          </p:cNvSpPr>
          <p:nvPr>
            <p:ph type="ftr" sz="quarter" idx="11"/>
          </p:nvPr>
        </p:nvSpPr>
        <p:spPr/>
        <p:txBody>
          <a:bodyPr/>
          <a:lstStyle/>
          <a:p>
            <a:r>
              <a:rPr lang="en-US"/>
              <a:t>SHORTWAY 2020</a:t>
            </a:r>
          </a:p>
        </p:txBody>
      </p:sp>
      <p:pic>
        <p:nvPicPr>
          <p:cNvPr id="1028" name="Picture 4" descr="Paperback Publication Manual of the American Psychological Association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6790" y="2357487"/>
            <a:ext cx="1783361" cy="254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428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Noticeable Changes in Appearance </a:t>
            </a:r>
          </a:p>
        </p:txBody>
      </p:sp>
      <p:sp>
        <p:nvSpPr>
          <p:cNvPr id="3" name="Content Placeholder 2"/>
          <p:cNvSpPr>
            <a:spLocks noGrp="1"/>
          </p:cNvSpPr>
          <p:nvPr>
            <p:ph sz="half" idx="1"/>
          </p:nvPr>
        </p:nvSpPr>
        <p:spPr>
          <a:xfrm>
            <a:off x="1097279" y="1845733"/>
            <a:ext cx="4915594" cy="4527357"/>
          </a:xfrm>
        </p:spPr>
        <p:txBody>
          <a:bodyPr>
            <a:normAutofit fontScale="85000" lnSpcReduction="20000"/>
          </a:bodyPr>
          <a:lstStyle/>
          <a:p>
            <a:pPr marL="0" indent="0">
              <a:buNone/>
            </a:pPr>
            <a:r>
              <a:rPr lang="en-US" sz="2400" dirty="0">
                <a:latin typeface="Times New Roman" panose="02020603050405020304" pitchFamily="18" charset="0"/>
                <a:cs typeface="Times New Roman" panose="02020603050405020304" pitchFamily="18" charset="0"/>
              </a:rPr>
              <a:t>Fonts:</a:t>
            </a:r>
          </a:p>
          <a:p>
            <a:pPr marL="0" indent="0">
              <a:buNone/>
            </a:pPr>
            <a:r>
              <a:rPr lang="en-US" sz="2400" dirty="0">
                <a:cs typeface="Times New Roman" panose="02020603050405020304" pitchFamily="18" charset="0"/>
              </a:rPr>
              <a:t>11-point Calibri</a:t>
            </a:r>
          </a:p>
          <a:p>
            <a:pPr marL="0" indent="0">
              <a:buNone/>
            </a:pPr>
            <a:r>
              <a:rPr lang="en-US" sz="2400" dirty="0">
                <a:latin typeface="Arial" panose="020B0604020202020204" pitchFamily="34" charset="0"/>
                <a:cs typeface="Arial" panose="020B0604020202020204" pitchFamily="34" charset="0"/>
              </a:rPr>
              <a:t>11-point Arial</a:t>
            </a:r>
          </a:p>
          <a:p>
            <a:pPr marL="0" indent="0">
              <a:buNone/>
            </a:pPr>
            <a:r>
              <a:rPr lang="en-US" sz="2400" dirty="0">
                <a:latin typeface="Lucida Sans Unicode" panose="020B0602030504020204" pitchFamily="34" charset="0"/>
                <a:cs typeface="Lucida Sans Unicode" panose="020B0602030504020204" pitchFamily="34" charset="0"/>
              </a:rPr>
              <a:t>10-point Lucida Sans Unicode</a:t>
            </a:r>
          </a:p>
          <a:p>
            <a:pPr marL="0" indent="0">
              <a:buNone/>
            </a:pPr>
            <a:r>
              <a:rPr lang="en-US" sz="2400" dirty="0">
                <a:latin typeface="Times New Roman" panose="02020603050405020304" pitchFamily="18" charset="0"/>
                <a:cs typeface="Times New Roman" panose="02020603050405020304" pitchFamily="18" charset="0"/>
              </a:rPr>
              <a:t>12-point Times New Roman</a:t>
            </a:r>
          </a:p>
          <a:p>
            <a:pPr marL="0" indent="0">
              <a:buNone/>
            </a:pPr>
            <a:r>
              <a:rPr lang="en-US" sz="2400" dirty="0">
                <a:latin typeface="Georgia" panose="02040502050405020303" pitchFamily="18" charset="0"/>
                <a:cs typeface="Lucida Sans Unicode" panose="020B0602030504020204" pitchFamily="34" charset="0"/>
              </a:rPr>
              <a:t>11-point Georgia</a:t>
            </a:r>
          </a:p>
          <a:p>
            <a:pPr marL="0" indent="0">
              <a:buNone/>
            </a:pPr>
            <a:r>
              <a:rPr lang="en-US" sz="2400" dirty="0">
                <a:latin typeface="Computer modern"/>
                <a:cs typeface="Lucida Sans Unicode" panose="020B0602030504020204" pitchFamily="34" charset="0"/>
              </a:rPr>
              <a:t>10-point Computer Modern</a:t>
            </a:r>
          </a:p>
          <a:p>
            <a:pPr marL="0" indent="0">
              <a:buNone/>
            </a:pPr>
            <a:endParaRPr lang="en-US" sz="3100" dirty="0">
              <a:latin typeface="Times New Roman" panose="02020603050405020304" pitchFamily="18" charset="0"/>
              <a:cs typeface="Times New Roman" panose="02020603050405020304" pitchFamily="18" charset="0"/>
            </a:endParaRPr>
          </a:p>
          <a:p>
            <a:pPr marL="0" indent="0">
              <a:buNone/>
            </a:pPr>
            <a:r>
              <a:rPr lang="en-US" sz="2100" dirty="0">
                <a:latin typeface="Times New Roman" panose="02020603050405020304" pitchFamily="18" charset="0"/>
                <a:cs typeface="Times New Roman" panose="02020603050405020304" pitchFamily="18" charset="0"/>
              </a:rPr>
              <a:t>Ask your course instructor if there is a preferred front. And, fonts are different for figure images, computer codes, and footnotes.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7234741" y="1879137"/>
            <a:ext cx="3583709" cy="42579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4" name="Content Placeholder 3"/>
          <p:cNvSpPr>
            <a:spLocks noGrp="1"/>
          </p:cNvSpPr>
          <p:nvPr>
            <p:ph sz="half" idx="2"/>
          </p:nvPr>
        </p:nvSpPr>
        <p:spPr>
          <a:xfrm>
            <a:off x="7304937" y="1987511"/>
            <a:ext cx="3513513" cy="4023360"/>
          </a:xfrm>
        </p:spPr>
        <p:txBody>
          <a:bodyPr>
            <a:normAutofit fontScale="85000" lnSpcReduction="20000"/>
          </a:bodyPr>
          <a:lstStyle/>
          <a:p>
            <a:r>
              <a:rPr lang="en-US" dirty="0">
                <a:solidFill>
                  <a:schemeClr val="accent2"/>
                </a:solidFill>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     	      1</a:t>
            </a:r>
          </a:p>
          <a:p>
            <a:pPr marL="0" indent="0">
              <a:buNone/>
            </a:pPr>
            <a:endParaRPr lang="en-US" sz="1900" dirty="0">
              <a:latin typeface="Times New Roman" panose="02020603050405020304" pitchFamily="18" charset="0"/>
              <a:cs typeface="Times New Roman" panose="02020603050405020304" pitchFamily="18" charset="0"/>
            </a:endParaRPr>
          </a:p>
          <a:p>
            <a:pPr algn="ctr"/>
            <a:r>
              <a:rPr lang="en-US" sz="1900" b="1" dirty="0">
                <a:latin typeface="Times New Roman" panose="02020603050405020304" pitchFamily="18" charset="0"/>
                <a:cs typeface="Times New Roman" panose="02020603050405020304" pitchFamily="18" charset="0"/>
              </a:rPr>
              <a:t>Title of Paper</a:t>
            </a:r>
          </a:p>
          <a:p>
            <a:pPr algn="ctr"/>
            <a:r>
              <a:rPr lang="en-US" sz="1900" dirty="0">
                <a:latin typeface="Times New Roman" panose="02020603050405020304" pitchFamily="18" charset="0"/>
                <a:cs typeface="Times New Roman" panose="02020603050405020304" pitchFamily="18" charset="0"/>
              </a:rPr>
              <a:t>Student Name</a:t>
            </a:r>
          </a:p>
          <a:p>
            <a:pPr algn="ctr"/>
            <a:r>
              <a:rPr lang="en-US" sz="1900" dirty="0">
                <a:latin typeface="Times New Roman" panose="02020603050405020304" pitchFamily="18" charset="0"/>
                <a:cs typeface="Times New Roman" panose="02020603050405020304" pitchFamily="18" charset="0"/>
              </a:rPr>
              <a:t>APA 101: APA Style</a:t>
            </a:r>
          </a:p>
          <a:p>
            <a:pPr algn="ctr"/>
            <a:r>
              <a:rPr lang="en-US" sz="1900" dirty="0">
                <a:latin typeface="Times New Roman" panose="02020603050405020304" pitchFamily="18" charset="0"/>
                <a:cs typeface="Times New Roman" panose="02020603050405020304" pitchFamily="18" charset="0"/>
              </a:rPr>
              <a:t>Dr. Kendahl M. Shortway</a:t>
            </a:r>
          </a:p>
          <a:p>
            <a:pPr marL="0" indent="0" algn="ctr">
              <a:buNone/>
            </a:pPr>
            <a:r>
              <a:rPr lang="en-US" sz="1900" dirty="0">
                <a:latin typeface="Times New Roman" panose="02020603050405020304" pitchFamily="18" charset="0"/>
                <a:cs typeface="Times New Roman" panose="02020603050405020304" pitchFamily="18" charset="0"/>
              </a:rPr>
              <a:t>January 28, 2020</a:t>
            </a: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a:p>
            <a:pPr algn="ctr"/>
            <a:endParaRPr lang="en-US" dirty="0"/>
          </a:p>
          <a:p>
            <a:pPr algn="ctr"/>
            <a:r>
              <a:rPr lang="en-US" dirty="0"/>
              <a:t>		</a:t>
            </a: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sp>
        <p:nvSpPr>
          <p:cNvPr id="7" name="Explosion 1 6"/>
          <p:cNvSpPr/>
          <p:nvPr/>
        </p:nvSpPr>
        <p:spPr>
          <a:xfrm>
            <a:off x="5449763" y="1987511"/>
            <a:ext cx="2493510" cy="2408998"/>
          </a:xfrm>
          <a:prstGeom prst="irregularSeal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25282" y="2591845"/>
            <a:ext cx="1537700" cy="1077218"/>
          </a:xfrm>
          <a:prstGeom prst="rect">
            <a:avLst/>
          </a:prstGeom>
          <a:noFill/>
        </p:spPr>
        <p:txBody>
          <a:bodyPr wrap="square" rtlCol="0">
            <a:spAutoFit/>
          </a:bodyPr>
          <a:lstStyle/>
          <a:p>
            <a:pPr algn="ctr"/>
            <a:r>
              <a:rPr lang="en-US" sz="1600" dirty="0"/>
              <a:t>What are the changes to the student title page format?</a:t>
            </a:r>
          </a:p>
        </p:txBody>
      </p:sp>
      <p:sp>
        <p:nvSpPr>
          <p:cNvPr id="10" name="Footer Placeholder 9"/>
          <p:cNvSpPr>
            <a:spLocks noGrp="1"/>
          </p:cNvSpPr>
          <p:nvPr>
            <p:ph type="ftr" sz="quarter" idx="11"/>
          </p:nvPr>
        </p:nvSpPr>
        <p:spPr/>
        <p:txBody>
          <a:bodyPr/>
          <a:lstStyle/>
          <a:p>
            <a:r>
              <a:rPr lang="en-US"/>
              <a:t>SHORTWAY 2020</a:t>
            </a:r>
          </a:p>
        </p:txBody>
      </p:sp>
      <p:sp>
        <p:nvSpPr>
          <p:cNvPr id="11" name="Lightning Bolt 10"/>
          <p:cNvSpPr/>
          <p:nvPr/>
        </p:nvSpPr>
        <p:spPr>
          <a:xfrm>
            <a:off x="363912" y="4801679"/>
            <a:ext cx="733367" cy="823267"/>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9929783">
            <a:off x="412841" y="4832663"/>
            <a:ext cx="1017296" cy="461665"/>
          </a:xfrm>
          <a:prstGeom prst="rect">
            <a:avLst/>
          </a:prstGeom>
          <a:noFill/>
        </p:spPr>
        <p:txBody>
          <a:bodyPr wrap="square" rtlCol="0">
            <a:spAutoFit/>
          </a:bodyPr>
          <a:lstStyle/>
          <a:p>
            <a:r>
              <a:rPr lang="en-US" sz="2400" b="1" dirty="0">
                <a:ln w="13462">
                  <a:solidFill>
                    <a:schemeClr val="bg1"/>
                  </a:solidFill>
                  <a:prstDash val="solid"/>
                </a:ln>
                <a:solidFill>
                  <a:srgbClr val="C00000"/>
                </a:solidFill>
                <a:effectLst>
                  <a:outerShdw dist="38100" dir="2700000" algn="bl" rotWithShape="0">
                    <a:schemeClr val="accent5"/>
                  </a:outerShdw>
                </a:effectLst>
              </a:rPr>
              <a:t>TIP!</a:t>
            </a:r>
          </a:p>
        </p:txBody>
      </p:sp>
    </p:spTree>
    <p:extLst>
      <p:ext uri="{BB962C8B-B14F-4D97-AF65-F5344CB8AC3E}">
        <p14:creationId xmlns:p14="http://schemas.microsoft.com/office/powerpoint/2010/main" val="2912754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Changes to Headings </a:t>
            </a:r>
          </a:p>
        </p:txBody>
      </p:sp>
      <p:sp>
        <p:nvSpPr>
          <p:cNvPr id="3" name="Content Placeholder 2"/>
          <p:cNvSpPr>
            <a:spLocks noGrp="1"/>
          </p:cNvSpPr>
          <p:nvPr>
            <p:ph idx="1"/>
          </p:nvPr>
        </p:nvSpPr>
        <p:spPr/>
        <p:txBody>
          <a:bodyPr/>
          <a:lstStyle/>
          <a:p>
            <a:pPr marL="0" indent="0">
              <a:buNone/>
            </a:pPr>
            <a:r>
              <a:rPr lang="en-US" sz="2800" dirty="0">
                <a:latin typeface="Times New Roman" panose="02020603050405020304" pitchFamily="18" charset="0"/>
                <a:cs typeface="Times New Roman" panose="02020603050405020304" pitchFamily="18" charset="0"/>
              </a:rPr>
              <a:t>No heading for the introduction (it’s implied), so start with level 2 headings when needed in the introduction (paper title is level 1)</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058597" y="5354680"/>
            <a:ext cx="782420" cy="7824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197477907"/>
              </p:ext>
            </p:extLst>
          </p:nvPr>
        </p:nvGraphicFramePr>
        <p:xfrm>
          <a:off x="2062479" y="3221797"/>
          <a:ext cx="8485447" cy="2225040"/>
        </p:xfrm>
        <a:graphic>
          <a:graphicData uri="http://schemas.openxmlformats.org/drawingml/2006/table">
            <a:tbl>
              <a:tblPr firstRow="1" bandRow="1">
                <a:tableStyleId>{5C22544A-7EE6-4342-B048-85BDC9FD1C3A}</a:tableStyleId>
              </a:tblPr>
              <a:tblGrid>
                <a:gridCol w="1028860">
                  <a:extLst>
                    <a:ext uri="{9D8B030D-6E8A-4147-A177-3AD203B41FA5}">
                      <a16:colId xmlns:a16="http://schemas.microsoft.com/office/drawing/2014/main" val="39287130"/>
                    </a:ext>
                  </a:extLst>
                </a:gridCol>
                <a:gridCol w="7456587">
                  <a:extLst>
                    <a:ext uri="{9D8B030D-6E8A-4147-A177-3AD203B41FA5}">
                      <a16:colId xmlns:a16="http://schemas.microsoft.com/office/drawing/2014/main" val="4108285585"/>
                    </a:ext>
                  </a:extLst>
                </a:gridCol>
              </a:tblGrid>
              <a:tr h="370840">
                <a:tc>
                  <a:txBody>
                    <a:bodyPr/>
                    <a:lstStyle/>
                    <a:p>
                      <a:r>
                        <a:rPr lang="en-US" dirty="0">
                          <a:latin typeface="Times New Roman" panose="02020603050405020304" pitchFamily="18" charset="0"/>
                          <a:cs typeface="Times New Roman" panose="02020603050405020304" pitchFamily="18" charset="0"/>
                        </a:rPr>
                        <a:t>Level</a:t>
                      </a:r>
                    </a:p>
                  </a:txBody>
                  <a:tcPr/>
                </a:tc>
                <a:tc>
                  <a:txBody>
                    <a:bodyPr/>
                    <a:lstStyle/>
                    <a:p>
                      <a:r>
                        <a:rPr lang="en-US" dirty="0">
                          <a:latin typeface="Times New Roman" panose="02020603050405020304" pitchFamily="18" charset="0"/>
                          <a:cs typeface="Times New Roman" panose="02020603050405020304" pitchFamily="18" charset="0"/>
                        </a:rPr>
                        <a:t>Format</a:t>
                      </a:r>
                    </a:p>
                  </a:txBody>
                  <a:tcPr/>
                </a:tc>
                <a:extLst>
                  <a:ext uri="{0D108BD9-81ED-4DB2-BD59-A6C34878D82A}">
                    <a16:rowId xmlns:a16="http://schemas.microsoft.com/office/drawing/2014/main" val="1050047721"/>
                  </a:ext>
                </a:extLst>
              </a:tr>
              <a:tr h="370840">
                <a:tc>
                  <a:txBody>
                    <a:bodyPr/>
                    <a:lstStyle/>
                    <a:p>
                      <a:r>
                        <a:rPr lang="en-US" dirty="0">
                          <a:latin typeface="Times New Roman" panose="02020603050405020304" pitchFamily="18" charset="0"/>
                          <a:cs typeface="Times New Roman" panose="02020603050405020304" pitchFamily="18" charset="0"/>
                        </a:rPr>
                        <a:t>1</a:t>
                      </a:r>
                    </a:p>
                  </a:txBody>
                  <a:tcPr/>
                </a:tc>
                <a:tc>
                  <a:txBody>
                    <a:bodyPr/>
                    <a:lstStyle/>
                    <a:p>
                      <a:pPr algn="ctr"/>
                      <a:r>
                        <a:rPr lang="en-US" b="1" dirty="0">
                          <a:latin typeface="Times New Roman" panose="02020603050405020304" pitchFamily="18" charset="0"/>
                          <a:cs typeface="Times New Roman" panose="02020603050405020304" pitchFamily="18" charset="0"/>
                        </a:rPr>
                        <a:t>Centered, Bold, Title Case Heading</a:t>
                      </a:r>
                    </a:p>
                  </a:txBody>
                  <a:tcPr/>
                </a:tc>
                <a:extLst>
                  <a:ext uri="{0D108BD9-81ED-4DB2-BD59-A6C34878D82A}">
                    <a16:rowId xmlns:a16="http://schemas.microsoft.com/office/drawing/2014/main" val="3612574476"/>
                  </a:ext>
                </a:extLst>
              </a:tr>
              <a:tr h="370840">
                <a:tc>
                  <a:txBody>
                    <a:bodyPr/>
                    <a:lstStyle/>
                    <a:p>
                      <a:r>
                        <a:rPr lang="en-US" dirty="0">
                          <a:latin typeface="Times New Roman" panose="02020603050405020304" pitchFamily="18" charset="0"/>
                          <a:cs typeface="Times New Roman" panose="02020603050405020304" pitchFamily="18" charset="0"/>
                        </a:rPr>
                        <a:t>2</a:t>
                      </a:r>
                    </a:p>
                  </a:txBody>
                  <a:tcPr/>
                </a:tc>
                <a:tc>
                  <a:txBody>
                    <a:bodyPr/>
                    <a:lstStyle/>
                    <a:p>
                      <a:r>
                        <a:rPr lang="en-US" b="1" dirty="0">
                          <a:latin typeface="Times New Roman" panose="02020603050405020304" pitchFamily="18" charset="0"/>
                          <a:cs typeface="Times New Roman" panose="02020603050405020304" pitchFamily="18" charset="0"/>
                        </a:rPr>
                        <a:t>Flush</a:t>
                      </a:r>
                      <a:r>
                        <a:rPr lang="en-US" b="1" baseline="0" dirty="0">
                          <a:latin typeface="Times New Roman" panose="02020603050405020304" pitchFamily="18" charset="0"/>
                          <a:cs typeface="Times New Roman" panose="02020603050405020304" pitchFamily="18" charset="0"/>
                        </a:rPr>
                        <a:t> Left, Bold, Title Case Heading</a:t>
                      </a:r>
                      <a:endParaRPr 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95610721"/>
                  </a:ext>
                </a:extLst>
              </a:tr>
              <a:tr h="370840">
                <a:tc>
                  <a:txBody>
                    <a:bodyPr/>
                    <a:lstStyle/>
                    <a:p>
                      <a:r>
                        <a:rPr lang="en-US" dirty="0">
                          <a:latin typeface="Times New Roman" panose="02020603050405020304" pitchFamily="18" charset="0"/>
                          <a:cs typeface="Times New Roman" panose="02020603050405020304" pitchFamily="18" charset="0"/>
                        </a:rPr>
                        <a:t>3</a:t>
                      </a:r>
                    </a:p>
                  </a:txBody>
                  <a:tcPr/>
                </a:tc>
                <a:tc>
                  <a:txBody>
                    <a:bodyPr/>
                    <a:lstStyle/>
                    <a:p>
                      <a:r>
                        <a:rPr lang="en-US" b="1" i="1" dirty="0">
                          <a:latin typeface="Times New Roman" panose="02020603050405020304" pitchFamily="18" charset="0"/>
                          <a:cs typeface="Times New Roman" panose="02020603050405020304" pitchFamily="18" charset="0"/>
                        </a:rPr>
                        <a:t>Flush</a:t>
                      </a:r>
                      <a:r>
                        <a:rPr lang="en-US" b="1" i="1" baseline="0" dirty="0">
                          <a:latin typeface="Times New Roman" panose="02020603050405020304" pitchFamily="18" charset="0"/>
                          <a:cs typeface="Times New Roman" panose="02020603050405020304" pitchFamily="18" charset="0"/>
                        </a:rPr>
                        <a:t> Left, Bold Italic, Title Case Heading </a:t>
                      </a:r>
                      <a:endParaRPr lang="en-US" b="1" i="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77164997"/>
                  </a:ext>
                </a:extLst>
              </a:tr>
              <a:tr h="370840">
                <a:tc>
                  <a:txBody>
                    <a:bodyPr/>
                    <a:lstStyle/>
                    <a:p>
                      <a:r>
                        <a:rPr lang="en-US" dirty="0">
                          <a:latin typeface="Times New Roman" panose="02020603050405020304" pitchFamily="18" charset="0"/>
                          <a:cs typeface="Times New Roman" panose="02020603050405020304" pitchFamily="18" charset="0"/>
                        </a:rPr>
                        <a:t>4</a:t>
                      </a:r>
                    </a:p>
                  </a:txBody>
                  <a:tcPr/>
                </a:tc>
                <a:tc>
                  <a:txBody>
                    <a:bodyPr/>
                    <a:lstStyle/>
                    <a:p>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Indented, Bold, Title</a:t>
                      </a:r>
                      <a:r>
                        <a:rPr lang="en-US" b="1" baseline="0" dirty="0">
                          <a:latin typeface="Times New Roman" panose="02020603050405020304" pitchFamily="18" charset="0"/>
                          <a:cs typeface="Times New Roman" panose="02020603050405020304" pitchFamily="18" charset="0"/>
                        </a:rPr>
                        <a:t> </a:t>
                      </a:r>
                      <a:r>
                        <a:rPr lang="en-US" b="1" i="0" baseline="0" dirty="0">
                          <a:latin typeface="Times New Roman" panose="02020603050405020304" pitchFamily="18" charset="0"/>
                          <a:cs typeface="Times New Roman" panose="02020603050405020304" pitchFamily="18" charset="0"/>
                        </a:rPr>
                        <a:t>Case Heading, Ending with a Period. </a:t>
                      </a:r>
                      <a:r>
                        <a:rPr lang="en-US" b="0" i="0" baseline="0" dirty="0">
                          <a:latin typeface="Times New Roman" panose="02020603050405020304" pitchFamily="18" charset="0"/>
                          <a:cs typeface="Times New Roman" panose="02020603050405020304" pitchFamily="18" charset="0"/>
                        </a:rPr>
                        <a:t>Start</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65922333"/>
                  </a:ext>
                </a:extLst>
              </a:tr>
              <a:tr h="370840">
                <a:tc>
                  <a:txBody>
                    <a:bodyPr/>
                    <a:lstStyle/>
                    <a:p>
                      <a:r>
                        <a:rPr lang="en-US" dirty="0">
                          <a:latin typeface="Times New Roman" panose="02020603050405020304" pitchFamily="18" charset="0"/>
                          <a:cs typeface="Times New Roman" panose="02020603050405020304" pitchFamily="18" charset="0"/>
                        </a:rPr>
                        <a:t>5</a:t>
                      </a:r>
                    </a:p>
                  </a:txBody>
                  <a:tcPr/>
                </a:tc>
                <a:tc>
                  <a:txBody>
                    <a:bodyPr/>
                    <a:lstStyle/>
                    <a:p>
                      <a:r>
                        <a:rPr lang="en-US" b="1" i="1" dirty="0">
                          <a:latin typeface="Times New Roman" panose="02020603050405020304" pitchFamily="18" charset="0"/>
                          <a:cs typeface="Times New Roman" panose="02020603050405020304" pitchFamily="18" charset="0"/>
                        </a:rPr>
                        <a:t>         Indented, Bold</a:t>
                      </a:r>
                      <a:r>
                        <a:rPr lang="en-US" b="1" i="1" baseline="0" dirty="0">
                          <a:latin typeface="Times New Roman" panose="02020603050405020304" pitchFamily="18" charset="0"/>
                          <a:cs typeface="Times New Roman" panose="02020603050405020304" pitchFamily="18" charset="0"/>
                        </a:rPr>
                        <a:t> Italic, </a:t>
                      </a:r>
                      <a:r>
                        <a:rPr lang="en-US" b="1" i="1" dirty="0">
                          <a:latin typeface="Times New Roman" panose="02020603050405020304" pitchFamily="18" charset="0"/>
                          <a:cs typeface="Times New Roman" panose="02020603050405020304" pitchFamily="18" charset="0"/>
                        </a:rPr>
                        <a:t>Title</a:t>
                      </a:r>
                      <a:r>
                        <a:rPr lang="en-US" b="1" i="1" baseline="0" dirty="0">
                          <a:latin typeface="Times New Roman" panose="02020603050405020304" pitchFamily="18" charset="0"/>
                          <a:cs typeface="Times New Roman" panose="02020603050405020304" pitchFamily="18" charset="0"/>
                        </a:rPr>
                        <a:t> Case Heading, Ending with a Period. </a:t>
                      </a:r>
                      <a:r>
                        <a:rPr lang="en-US" b="0" i="0" baseline="0" dirty="0">
                          <a:latin typeface="Times New Roman" panose="02020603050405020304" pitchFamily="18" charset="0"/>
                          <a:cs typeface="Times New Roman" panose="02020603050405020304" pitchFamily="18" charset="0"/>
                        </a:rPr>
                        <a:t>Start</a:t>
                      </a:r>
                      <a:r>
                        <a:rPr lang="en-US"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1103996629"/>
                  </a:ext>
                </a:extLst>
              </a:tr>
            </a:tbl>
          </a:graphicData>
        </a:graphic>
      </p:graphicFrame>
      <p:sp>
        <p:nvSpPr>
          <p:cNvPr id="7" name="Footer Placeholder 6"/>
          <p:cNvSpPr>
            <a:spLocks noGrp="1"/>
          </p:cNvSpPr>
          <p:nvPr>
            <p:ph type="ftr" sz="quarter" idx="11"/>
          </p:nvPr>
        </p:nvSpPr>
        <p:spPr/>
        <p:txBody>
          <a:bodyPr/>
          <a:lstStyle/>
          <a:p>
            <a:r>
              <a:rPr lang="en-US"/>
              <a:t>SHORTWAY 2020</a:t>
            </a:r>
          </a:p>
        </p:txBody>
      </p:sp>
    </p:spTree>
    <p:extLst>
      <p:ext uri="{BB962C8B-B14F-4D97-AF65-F5344CB8AC3E}">
        <p14:creationId xmlns:p14="http://schemas.microsoft.com/office/powerpoint/2010/main" val="53442213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1261</TotalTime>
  <Words>2201</Words>
  <Application>Microsoft Macintosh PowerPoint</Application>
  <PresentationFormat>Widescreen</PresentationFormat>
  <Paragraphs>199</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Computer modern</vt:lpstr>
      <vt:lpstr>Georgia</vt:lpstr>
      <vt:lpstr>Lucida Sans Unicode</vt:lpstr>
      <vt:lpstr>Times New Roman</vt:lpstr>
      <vt:lpstr>Retrospect</vt:lpstr>
      <vt:lpstr>APA Style Upgrade: Writing with the 7th Edition of the APA Publication Manual  </vt:lpstr>
      <vt:lpstr>Welcome to our inaugural workshop!</vt:lpstr>
      <vt:lpstr>Workshop Overview</vt:lpstr>
      <vt:lpstr>What is APA Style?</vt:lpstr>
      <vt:lpstr>Imagine…</vt:lpstr>
      <vt:lpstr>Purpose and Advantages of APA Style</vt:lpstr>
      <vt:lpstr>Major Changes from the 6th to 7th Edition </vt:lpstr>
      <vt:lpstr>Noticeable Changes in Appearance </vt:lpstr>
      <vt:lpstr>Changes to Headings </vt:lpstr>
      <vt:lpstr>Changes to Citations</vt:lpstr>
      <vt:lpstr>Changes to Reference List Format</vt:lpstr>
      <vt:lpstr>Additional Changes</vt:lpstr>
      <vt:lpstr>Avoiding Bias Language</vt:lpstr>
      <vt:lpstr>Additions to the Manual</vt:lpstr>
      <vt:lpstr>Did you know?</vt:lpstr>
      <vt:lpstr>Common APA Style Errors</vt:lpstr>
      <vt:lpstr>Group Activity </vt:lpstr>
      <vt:lpstr>Group Activity: Let’s Review! </vt:lpstr>
      <vt:lpstr>The Psy.D. APA Style Review Team</vt:lpstr>
      <vt:lpstr>Writing Activity </vt:lpstr>
      <vt:lpstr>Additional Resources</vt:lpstr>
      <vt:lpstr>Your Feedback Matters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Shortway</dc:creator>
  <cp:lastModifiedBy>Jane Webber</cp:lastModifiedBy>
  <cp:revision>169</cp:revision>
  <dcterms:created xsi:type="dcterms:W3CDTF">2020-01-08T01:35:04Z</dcterms:created>
  <dcterms:modified xsi:type="dcterms:W3CDTF">2021-10-14T00:30:20Z</dcterms:modified>
</cp:coreProperties>
</file>